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74" r:id="rId2"/>
    <p:sldMasterId id="2147483660" r:id="rId3"/>
    <p:sldMasterId id="2147483677" r:id="rId4"/>
  </p:sldMasterIdLst>
  <p:notesMasterIdLst>
    <p:notesMasterId r:id="rId41"/>
  </p:notesMasterIdLst>
  <p:sldIdLst>
    <p:sldId id="256" r:id="rId5"/>
    <p:sldId id="257" r:id="rId6"/>
    <p:sldId id="258" r:id="rId7"/>
    <p:sldId id="259" r:id="rId8"/>
    <p:sldId id="260" r:id="rId9"/>
    <p:sldId id="290" r:id="rId10"/>
    <p:sldId id="261" r:id="rId11"/>
    <p:sldId id="263" r:id="rId12"/>
    <p:sldId id="284" r:id="rId13"/>
    <p:sldId id="264" r:id="rId14"/>
    <p:sldId id="265" r:id="rId15"/>
    <p:sldId id="291" r:id="rId16"/>
    <p:sldId id="292" r:id="rId17"/>
    <p:sldId id="293" r:id="rId18"/>
    <p:sldId id="301" r:id="rId19"/>
    <p:sldId id="294" r:id="rId20"/>
    <p:sldId id="287" r:id="rId21"/>
    <p:sldId id="295" r:id="rId22"/>
    <p:sldId id="296" r:id="rId23"/>
    <p:sldId id="297" r:id="rId24"/>
    <p:sldId id="298" r:id="rId25"/>
    <p:sldId id="302" r:id="rId26"/>
    <p:sldId id="299" r:id="rId27"/>
    <p:sldId id="300" r:id="rId28"/>
    <p:sldId id="303" r:id="rId29"/>
    <p:sldId id="304" r:id="rId30"/>
    <p:sldId id="305" r:id="rId31"/>
    <p:sldId id="306" r:id="rId32"/>
    <p:sldId id="307" r:id="rId33"/>
    <p:sldId id="308" r:id="rId34"/>
    <p:sldId id="288" r:id="rId35"/>
    <p:sldId id="311" r:id="rId36"/>
    <p:sldId id="289" r:id="rId37"/>
    <p:sldId id="309" r:id="rId38"/>
    <p:sldId id="310" r:id="rId39"/>
    <p:sldId id="312"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elcome and instructions" id="{8E9F383E-B387-41F0-AD75-189B5F7D393C}">
          <p14:sldIdLst>
            <p14:sldId id="256"/>
            <p14:sldId id="257"/>
            <p14:sldId id="258"/>
            <p14:sldId id="259"/>
            <p14:sldId id="260"/>
          </p14:sldIdLst>
        </p14:section>
        <p14:section name="Introduction, agenda, and objectives" id="{78D2D8DC-575A-434C-9C66-553E707778DE}">
          <p14:sldIdLst>
            <p14:sldId id="290"/>
            <p14:sldId id="261"/>
            <p14:sldId id="263"/>
          </p14:sldIdLst>
        </p14:section>
        <p14:section name="The case for specialized MDTs" id="{E1D977FC-5A61-44B4-89BA-BB67362CB90A}">
          <p14:sldIdLst>
            <p14:sldId id="284"/>
            <p14:sldId id="264"/>
            <p14:sldId id="265"/>
            <p14:sldId id="291"/>
            <p14:sldId id="292"/>
            <p14:sldId id="293"/>
            <p14:sldId id="301"/>
            <p14:sldId id="294"/>
          </p14:sldIdLst>
        </p14:section>
        <p14:section name="Understanding the local amyloidosis burden" id="{DB8A477D-8C4A-488C-A0DB-0EF784B2FE04}">
          <p14:sldIdLst>
            <p14:sldId id="287"/>
            <p14:sldId id="295"/>
            <p14:sldId id="296"/>
            <p14:sldId id="297"/>
            <p14:sldId id="298"/>
          </p14:sldIdLst>
        </p14:section>
        <p14:section name="Amyloidosis service roadmap" id="{37F2E28B-D582-44BA-B264-9A28BEF896CA}">
          <p14:sldIdLst>
            <p14:sldId id="302"/>
            <p14:sldId id="299"/>
            <p14:sldId id="300"/>
            <p14:sldId id="303"/>
            <p14:sldId id="304"/>
            <p14:sldId id="305"/>
            <p14:sldId id="306"/>
            <p14:sldId id="307"/>
            <p14:sldId id="308"/>
            <p14:sldId id="288"/>
            <p14:sldId id="311"/>
          </p14:sldIdLst>
        </p14:section>
        <p14:section name="Case studies" id="{D081C5E9-FB3A-482A-BF0D-4AFCDA330CED}">
          <p14:sldIdLst>
            <p14:sldId id="289"/>
            <p14:sldId id="309"/>
            <p14:sldId id="310"/>
            <p14:sldId id="31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9FDFE"/>
    <a:srgbClr val="00D3E2"/>
    <a:srgbClr val="24FB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9A4AD3D-E06B-4FD4-885C-BD7C0E216F57}" v="87" dt="2026-06-05T13:35:51.6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13"/>
    <p:restoredTop sz="78647" autoAdjust="0"/>
  </p:normalViewPr>
  <p:slideViewPr>
    <p:cSldViewPr snapToGrid="0">
      <p:cViewPr>
        <p:scale>
          <a:sx n="100" d="100"/>
          <a:sy n="100" d="100"/>
        </p:scale>
        <p:origin x="570" y="7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sz="1600" b="1" noProof="0" dirty="0">
                <a:solidFill>
                  <a:schemeClr val="tx1"/>
                </a:solidFill>
                <a:latin typeface="+mn-lt"/>
              </a:rPr>
              <a:t>Time from initial symptoms to </a:t>
            </a:r>
            <a:br>
              <a:rPr lang="en-US" sz="1600" b="1" noProof="0" dirty="0">
                <a:solidFill>
                  <a:schemeClr val="tx1"/>
                </a:solidFill>
                <a:latin typeface="+mn-lt"/>
              </a:rPr>
            </a:br>
            <a:r>
              <a:rPr lang="en-US" sz="1600" b="1" noProof="0" dirty="0">
                <a:solidFill>
                  <a:schemeClr val="tx1"/>
                </a:solidFill>
                <a:latin typeface="+mn-lt"/>
              </a:rPr>
              <a:t>diagnosis of amyloidosis</a:t>
            </a:r>
          </a:p>
        </c:rich>
      </c:tx>
      <c:layout>
        <c:manualLayout>
          <c:xMode val="edge"/>
          <c:yMode val="edge"/>
          <c:x val="0.28004739565034686"/>
          <c:y val="2.8510203946784389E-3"/>
        </c:manualLayout>
      </c:layout>
      <c:overlay val="0"/>
      <c:spPr>
        <a:noFill/>
        <a:ln>
          <a:noFill/>
        </a:ln>
        <a:effectLst/>
      </c:spPr>
      <c:txPr>
        <a:bodyPr rot="0" spcFirstLastPara="1" vertOverflow="ellipsis" vert="horz" wrap="square" anchor="ctr" anchorCtr="1"/>
        <a:lstStyle/>
        <a:p>
          <a:pPr>
            <a:defRPr sz="1600" b="0" i="0" u="none" strike="noStrike" kern="1200" spc="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23579969826606323"/>
          <c:y val="0.14531249106099342"/>
          <c:w val="0.66670000895557346"/>
          <c:h val="0.67904265015731724"/>
        </c:manualLayout>
      </c:layout>
      <c:barChart>
        <c:barDir val="bar"/>
        <c:grouping val="clustered"/>
        <c:varyColors val="0"/>
        <c:ser>
          <c:idx val="0"/>
          <c:order val="0"/>
          <c:tx>
            <c:strRef>
              <c:f>Sheet1!$B$1</c:f>
              <c:strCache>
                <c:ptCount val="1"/>
                <c:pt idx="0">
                  <c:v>Series 1</c:v>
                </c:pt>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&gt;3 y</c:v>
                </c:pt>
                <c:pt idx="1">
                  <c:v>2–3 y</c:v>
                </c:pt>
                <c:pt idx="2">
                  <c:v>18–24 mo</c:v>
                </c:pt>
                <c:pt idx="3">
                  <c:v>12–18 mo</c:v>
                </c:pt>
                <c:pt idx="4">
                  <c:v>6–12 mo</c:v>
                </c:pt>
                <c:pt idx="5">
                  <c:v>&lt;6 mo</c:v>
                </c:pt>
              </c:strCache>
            </c:strRef>
          </c:cat>
          <c:val>
            <c:numRef>
              <c:f>Sheet1!$B$2:$B$7</c:f>
              <c:numCache>
                <c:formatCode>General</c:formatCode>
                <c:ptCount val="6"/>
                <c:pt idx="0">
                  <c:v>10.5</c:v>
                </c:pt>
                <c:pt idx="1">
                  <c:v>9.6</c:v>
                </c:pt>
                <c:pt idx="2">
                  <c:v>7.4</c:v>
                </c:pt>
                <c:pt idx="3">
                  <c:v>9.6</c:v>
                </c:pt>
                <c:pt idx="4">
                  <c:v>25.7</c:v>
                </c:pt>
                <c:pt idx="5">
                  <c:v>37.299999999999997</c:v>
                </c:pt>
              </c:numCache>
            </c:numRef>
          </c:val>
          <c:extLst>
            <c:ext xmlns:c16="http://schemas.microsoft.com/office/drawing/2014/chart" uri="{C3380CC4-5D6E-409C-BE32-E72D297353CC}">
              <c16:uniqueId val="{00000000-AEFE-4D5B-A66F-3FE7E96EEB8F}"/>
            </c:ext>
          </c:extLst>
        </c:ser>
        <c:dLbls>
          <c:showLegendKey val="0"/>
          <c:showVal val="0"/>
          <c:showCatName val="0"/>
          <c:showSerName val="0"/>
          <c:showPercent val="0"/>
          <c:showBubbleSize val="0"/>
        </c:dLbls>
        <c:gapWidth val="182"/>
        <c:axId val="990042815"/>
        <c:axId val="1066572016"/>
      </c:barChart>
      <c:catAx>
        <c:axId val="990042815"/>
        <c:scaling>
          <c:orientation val="minMax"/>
        </c:scaling>
        <c:delete val="0"/>
        <c:axPos val="l"/>
        <c:numFmt formatCode="General" sourceLinked="1"/>
        <c:majorTickMark val="out"/>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Arial" panose="020B0604020202020204" pitchFamily="34" charset="0"/>
              </a:defRPr>
            </a:pPr>
            <a:endParaRPr lang="en-US"/>
          </a:p>
        </c:txPr>
        <c:crossAx val="1066572016"/>
        <c:crosses val="autoZero"/>
        <c:auto val="1"/>
        <c:lblAlgn val="ctr"/>
        <c:lblOffset val="100"/>
        <c:noMultiLvlLbl val="0"/>
      </c:catAx>
      <c:valAx>
        <c:axId val="1066572016"/>
        <c:scaling>
          <c:orientation val="minMax"/>
          <c:max val="40"/>
          <c:min val="0"/>
        </c:scaling>
        <c:delete val="0"/>
        <c:axPos val="b"/>
        <c:title>
          <c:tx>
            <c:rich>
              <a:bodyPr rot="0" spcFirstLastPara="1" vertOverflow="ellipsis" vert="horz" wrap="square" anchor="ctr" anchorCtr="1"/>
              <a:lstStyle/>
              <a:p>
                <a:pPr>
                  <a:defRPr sz="1100" b="0" i="0" u="none" strike="noStrike" kern="1200" baseline="0">
                    <a:solidFill>
                      <a:schemeClr val="tx1"/>
                    </a:solidFill>
                    <a:latin typeface="+mn-lt"/>
                    <a:ea typeface="+mn-ea"/>
                    <a:cs typeface="Arial" panose="020B0604020202020204" pitchFamily="34" charset="0"/>
                  </a:defRPr>
                </a:pPr>
                <a:r>
                  <a:rPr lang="en-US" sz="1100" noProof="0" dirty="0">
                    <a:solidFill>
                      <a:schemeClr val="tx1"/>
                    </a:solidFill>
                    <a:latin typeface="+mn-lt"/>
                  </a:rPr>
                  <a:t>Respondents, %</a:t>
                </a:r>
              </a:p>
            </c:rich>
          </c:tx>
          <c:layout>
            <c:manualLayout>
              <c:xMode val="edge"/>
              <c:yMode val="edge"/>
              <c:x val="0.38494381873151934"/>
              <c:y val="0.91105126636844525"/>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Arial" panose="020B0604020202020204" pitchFamily="34" charset="0"/>
                </a:defRPr>
              </a:pPr>
              <a:endParaRPr lang="en-US"/>
            </a:p>
          </c:txPr>
        </c:title>
        <c:numFmt formatCode="General" sourceLinked="1"/>
        <c:majorTickMark val="out"/>
        <c:minorTickMark val="none"/>
        <c:tickLblPos val="nextTo"/>
        <c:spPr>
          <a:noFill/>
          <a:ln>
            <a:solidFill>
              <a:schemeClr val="bg1">
                <a:lumMod val="50000"/>
              </a:schemeClr>
            </a:solid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Arial" panose="020B0604020202020204" pitchFamily="34" charset="0"/>
              </a:defRPr>
            </a:pPr>
            <a:endParaRPr lang="en-US"/>
          </a:p>
        </c:txPr>
        <c:crossAx val="990042815"/>
        <c:crosses val="autoZero"/>
        <c:crossBetween val="between"/>
        <c:majorUnit val="1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50">
          <a:solidFill>
            <a:schemeClr val="tx1">
              <a:lumMod val="65000"/>
              <a:lumOff val="35000"/>
            </a:schemeClr>
          </a:solidFill>
          <a:latin typeface="Arial" panose="020B0604020202020204" pitchFamily="34" charset="0"/>
          <a:cs typeface="Arial" panose="020B0604020202020204" pitchFamily="3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a:defRPr sz="1260" b="0" i="0" u="none" strike="noStrike" kern="1200" spc="0" baseline="0">
                <a:solidFill>
                  <a:schemeClr val="tx1"/>
                </a:solidFill>
                <a:latin typeface="Arial" panose="020B0604020202020204" pitchFamily="34" charset="0"/>
                <a:ea typeface="+mn-ea"/>
                <a:cs typeface="Arial" panose="020B0604020202020204" pitchFamily="34" charset="0"/>
              </a:defRPr>
            </a:pPr>
            <a:r>
              <a:rPr lang="en-US" sz="1600" b="1" noProof="0" dirty="0">
                <a:solidFill>
                  <a:schemeClr val="tx1"/>
                </a:solidFill>
                <a:latin typeface="+mn-lt"/>
              </a:rPr>
              <a:t>Number</a:t>
            </a:r>
            <a:r>
              <a:rPr lang="en-US" sz="1600" b="1" baseline="0" noProof="0" dirty="0">
                <a:solidFill>
                  <a:schemeClr val="tx1"/>
                </a:solidFill>
                <a:latin typeface="+mn-lt"/>
              </a:rPr>
              <a:t> of physician visits before </a:t>
            </a:r>
            <a:br>
              <a:rPr lang="en-US" sz="1600" b="1" baseline="0" noProof="0" dirty="0">
                <a:solidFill>
                  <a:schemeClr val="tx1"/>
                </a:solidFill>
                <a:latin typeface="+mn-lt"/>
              </a:rPr>
            </a:br>
            <a:r>
              <a:rPr lang="en-US" sz="1600" b="1" baseline="0" noProof="0" dirty="0">
                <a:solidFill>
                  <a:schemeClr val="tx1"/>
                </a:solidFill>
                <a:latin typeface="+mn-lt"/>
              </a:rPr>
              <a:t>establishment of diagnosis</a:t>
            </a:r>
            <a:endParaRPr lang="en-US" sz="1600" b="1" noProof="0" dirty="0">
              <a:solidFill>
                <a:schemeClr val="tx1"/>
              </a:solidFill>
              <a:latin typeface="+mn-lt"/>
            </a:endParaRPr>
          </a:p>
        </c:rich>
      </c:tx>
      <c:layout>
        <c:manualLayout>
          <c:xMode val="edge"/>
          <c:yMode val="edge"/>
          <c:x val="0.30922796777817052"/>
          <c:y val="3.6485246888770845E-3"/>
        </c:manualLayout>
      </c:layout>
      <c:overlay val="0"/>
      <c:spPr>
        <a:noFill/>
        <a:ln>
          <a:noFill/>
        </a:ln>
        <a:effectLst/>
      </c:spPr>
      <c:txPr>
        <a:bodyPr rot="0" spcFirstLastPara="1" vertOverflow="ellipsis" vert="horz" wrap="square" anchor="ctr" anchorCtr="1"/>
        <a:lstStyle/>
        <a:p>
          <a:pPr algn="ctr">
            <a:defRPr sz="1260" b="0" i="0" u="none" strike="noStrike" kern="1200" spc="0" baseline="0">
              <a:solidFill>
                <a:schemeClr val="tx1"/>
              </a:solidFill>
              <a:latin typeface="Arial" panose="020B0604020202020204" pitchFamily="34" charset="0"/>
              <a:ea typeface="+mn-ea"/>
              <a:cs typeface="Arial" panose="020B0604020202020204" pitchFamily="34" charset="0"/>
            </a:defRPr>
          </a:pPr>
          <a:endParaRPr lang="en-US"/>
        </a:p>
      </c:txPr>
    </c:title>
    <c:autoTitleDeleted val="0"/>
    <c:plotArea>
      <c:layout>
        <c:manualLayout>
          <c:layoutTarget val="inner"/>
          <c:xMode val="edge"/>
          <c:yMode val="edge"/>
          <c:x val="0.13081282162564326"/>
          <c:y val="0.14531249106099342"/>
          <c:w val="0.77168688559599352"/>
          <c:h val="0.67904265015731724"/>
        </c:manualLayout>
      </c:layout>
      <c:barChart>
        <c:barDir val="bar"/>
        <c:grouping val="clustered"/>
        <c:varyColors val="0"/>
        <c:ser>
          <c:idx val="0"/>
          <c:order val="0"/>
          <c:tx>
            <c:strRef>
              <c:f>Sheet1!$B$1</c:f>
              <c:strCache>
                <c:ptCount val="1"/>
                <c:pt idx="0">
                  <c:v>Series 1</c:v>
                </c:pt>
              </c:strCache>
            </c:strRef>
          </c:tx>
          <c:spPr>
            <a:solidFill>
              <a:srgbClr val="002060"/>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≥5</c:v>
                </c:pt>
                <c:pt idx="1">
                  <c:v>4</c:v>
                </c:pt>
                <c:pt idx="2">
                  <c:v>3</c:v>
                </c:pt>
                <c:pt idx="3">
                  <c:v>2</c:v>
                </c:pt>
                <c:pt idx="4">
                  <c:v>1</c:v>
                </c:pt>
              </c:strCache>
            </c:strRef>
          </c:cat>
          <c:val>
            <c:numRef>
              <c:f>Sheet1!$B$2:$B$6</c:f>
              <c:numCache>
                <c:formatCode>General</c:formatCode>
                <c:ptCount val="5"/>
                <c:pt idx="0">
                  <c:v>31.8</c:v>
                </c:pt>
                <c:pt idx="1">
                  <c:v>16.8</c:v>
                </c:pt>
                <c:pt idx="2">
                  <c:v>20.3</c:v>
                </c:pt>
                <c:pt idx="3">
                  <c:v>23.5</c:v>
                </c:pt>
                <c:pt idx="4">
                  <c:v>7.6</c:v>
                </c:pt>
              </c:numCache>
            </c:numRef>
          </c:val>
          <c:extLst>
            <c:ext xmlns:c16="http://schemas.microsoft.com/office/drawing/2014/chart" uri="{C3380CC4-5D6E-409C-BE32-E72D297353CC}">
              <c16:uniqueId val="{00000000-84F2-405A-8FFF-8553FFB7DB01}"/>
            </c:ext>
          </c:extLst>
        </c:ser>
        <c:dLbls>
          <c:showLegendKey val="0"/>
          <c:showVal val="0"/>
          <c:showCatName val="0"/>
          <c:showSerName val="0"/>
          <c:showPercent val="0"/>
          <c:showBubbleSize val="0"/>
        </c:dLbls>
        <c:gapWidth val="182"/>
        <c:axId val="990042815"/>
        <c:axId val="1066572016"/>
      </c:barChart>
      <c:catAx>
        <c:axId val="990042815"/>
        <c:scaling>
          <c:orientation val="minMax"/>
        </c:scaling>
        <c:delete val="0"/>
        <c:axPos val="l"/>
        <c:numFmt formatCode="General" sourceLinked="1"/>
        <c:majorTickMark val="out"/>
        <c:minorTickMark val="none"/>
        <c:tickLblPos val="nextTo"/>
        <c:spPr>
          <a:noFill/>
          <a:ln w="9525" cap="flat" cmpd="sng" algn="ctr">
            <a:solidFill>
              <a:schemeClr val="bg1">
                <a:lumMod val="50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Arial" panose="020B0604020202020204" pitchFamily="34" charset="0"/>
              </a:defRPr>
            </a:pPr>
            <a:endParaRPr lang="en-US"/>
          </a:p>
        </c:txPr>
        <c:crossAx val="1066572016"/>
        <c:crosses val="autoZero"/>
        <c:auto val="1"/>
        <c:lblAlgn val="ctr"/>
        <c:lblOffset val="100"/>
        <c:noMultiLvlLbl val="0"/>
      </c:catAx>
      <c:valAx>
        <c:axId val="1066572016"/>
        <c:scaling>
          <c:orientation val="minMax"/>
          <c:max val="40"/>
          <c:min val="0"/>
        </c:scaling>
        <c:delete val="0"/>
        <c:axPos val="b"/>
        <c:title>
          <c:tx>
            <c:rich>
              <a:bodyPr rot="0" spcFirstLastPara="1" vertOverflow="ellipsis" vert="horz" wrap="square" anchor="ctr" anchorCtr="1"/>
              <a:lstStyle/>
              <a:p>
                <a:pPr>
                  <a:defRPr sz="1100" b="0" i="0" u="none" strike="noStrike" kern="1200" baseline="0">
                    <a:solidFill>
                      <a:schemeClr val="tx1"/>
                    </a:solidFill>
                    <a:latin typeface="+mn-lt"/>
                    <a:ea typeface="+mn-ea"/>
                    <a:cs typeface="Arial" panose="020B0604020202020204" pitchFamily="34" charset="0"/>
                  </a:defRPr>
                </a:pPr>
                <a:r>
                  <a:rPr lang="en-US" sz="1100" noProof="0" dirty="0">
                    <a:solidFill>
                      <a:schemeClr val="tx1"/>
                    </a:solidFill>
                    <a:latin typeface="+mn-lt"/>
                  </a:rPr>
                  <a:t>Respondents, *%</a:t>
                </a:r>
              </a:p>
            </c:rich>
          </c:tx>
          <c:layout>
            <c:manualLayout>
              <c:xMode val="edge"/>
              <c:yMode val="edge"/>
              <c:x val="0.38494381873151934"/>
              <c:y val="0.91105126636844525"/>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Arial" panose="020B0604020202020204" pitchFamily="34" charset="0"/>
                </a:defRPr>
              </a:pPr>
              <a:endParaRPr lang="en-US"/>
            </a:p>
          </c:txPr>
        </c:title>
        <c:numFmt formatCode="General" sourceLinked="1"/>
        <c:majorTickMark val="out"/>
        <c:minorTickMark val="none"/>
        <c:tickLblPos val="nextTo"/>
        <c:spPr>
          <a:noFill/>
          <a:ln>
            <a:solidFill>
              <a:schemeClr val="bg1">
                <a:lumMod val="50000"/>
              </a:schemeClr>
            </a:solid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Arial" panose="020B0604020202020204" pitchFamily="34" charset="0"/>
              </a:defRPr>
            </a:pPr>
            <a:endParaRPr lang="en-US"/>
          </a:p>
        </c:txPr>
        <c:crossAx val="990042815"/>
        <c:crosses val="autoZero"/>
        <c:crossBetween val="between"/>
        <c:majorUnit val="10"/>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50">
          <a:solidFill>
            <a:schemeClr val="tx1">
              <a:lumMod val="65000"/>
              <a:lumOff val="35000"/>
            </a:schemeClr>
          </a:solidFill>
          <a:latin typeface="Arial" panose="020B0604020202020204" pitchFamily="34" charset="0"/>
          <a:cs typeface="Arial" panose="020B0604020202020204" pitchFamily="34" charset="0"/>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E4525B-58EA-4B52-AAAF-A467481B90F4}" type="datetimeFigureOut">
              <a:rPr lang="en-US" smtClean="0"/>
              <a:t>6/5/2026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4335B9-9269-4863-B607-2BC7CAAED963}" type="slidenum">
              <a:rPr lang="en-US" smtClean="0"/>
              <a:t>‹#›</a:t>
            </a:fld>
            <a:endParaRPr lang="en-US"/>
          </a:p>
        </p:txBody>
      </p:sp>
    </p:spTree>
    <p:extLst>
      <p:ext uri="{BB962C8B-B14F-4D97-AF65-F5344CB8AC3E}">
        <p14:creationId xmlns:p14="http://schemas.microsoft.com/office/powerpoint/2010/main" val="9362495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B80307-76D0-6E4F-A434-79DA0B94EF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D1AC8F-3A6F-D54B-B0F5-96C4ABBF814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C121128-3637-57A5-D012-B7D110B98DF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How you can use this slide: </a:t>
            </a:r>
            <a:r>
              <a:rPr lang="en-US" dirty="0"/>
              <a:t>personalize this slide to reflect the aim of the presentation and fill in the placeholders with your local institution. Alternative titles include:</a:t>
            </a:r>
          </a:p>
          <a:p>
            <a:pPr marL="171450" indent="-171450" fontAlgn="t">
              <a:lnSpc>
                <a:spcPts val="1500"/>
              </a:lnSpc>
              <a:buFont typeface="Arial" panose="020B0604020202020204" pitchFamily="34" charset="0"/>
              <a:buChar char="•"/>
            </a:pPr>
            <a:r>
              <a:rPr lang="en-GB" b="0" i="0" dirty="0">
                <a:effectLst/>
                <a:latin typeface="Segoe UI" panose="020B0502040204020203" pitchFamily="34" charset="0"/>
              </a:rPr>
              <a:t>Developing a multidisciplinary amyloidosis service in [organization / ICS / network]</a:t>
            </a:r>
            <a:br>
              <a:rPr lang="en-GB" b="0" i="0" dirty="0">
                <a:effectLst/>
                <a:latin typeface="Segoe UI" panose="020B0502040204020203" pitchFamily="34" charset="0"/>
              </a:rPr>
            </a:br>
            <a:r>
              <a:rPr lang="en-GB" b="0" i="1" dirty="0">
                <a:effectLst/>
                <a:latin typeface="Segoe UI" panose="020B0502040204020203" pitchFamily="34" charset="0"/>
              </a:rPr>
              <a:t>Adapting an integrated care model for local delivery</a:t>
            </a:r>
            <a:endParaRPr lang="en-GB" b="0" i="0" dirty="0">
              <a:effectLst/>
              <a:latin typeface="Segoe UI" panose="020B0502040204020203" pitchFamily="34" charset="0"/>
            </a:endParaRPr>
          </a:p>
          <a:p>
            <a:pPr marL="171450" indent="-171450" fontAlgn="t">
              <a:lnSpc>
                <a:spcPts val="1500"/>
              </a:lnSpc>
              <a:buFont typeface="Arial" panose="020B0604020202020204" pitchFamily="34" charset="0"/>
              <a:buChar char="•"/>
            </a:pPr>
            <a:r>
              <a:rPr lang="en-GB" b="0" i="0" dirty="0">
                <a:effectLst/>
                <a:latin typeface="Segoe UI" panose="020B0502040204020203" pitchFamily="34" charset="0"/>
              </a:rPr>
              <a:t>A proposal for a multidisciplinary amyloidosis service at [Hospital / Center Name]</a:t>
            </a:r>
            <a:br>
              <a:rPr lang="en-GB" b="0" i="0" dirty="0">
                <a:effectLst/>
                <a:latin typeface="Segoe UI" panose="020B0502040204020203" pitchFamily="34" charset="0"/>
              </a:rPr>
            </a:br>
            <a:r>
              <a:rPr lang="en-GB" b="0" i="1" dirty="0">
                <a:effectLst/>
                <a:latin typeface="Segoe UI" panose="020B0502040204020203" pitchFamily="34" charset="0"/>
              </a:rPr>
              <a:t>Improving diagnosis, outcomes, and system efficiency</a:t>
            </a:r>
          </a:p>
          <a:p>
            <a:pPr marL="171450" indent="-171450" fontAlgn="t">
              <a:lnSpc>
                <a:spcPts val="1500"/>
              </a:lnSpc>
              <a:buFont typeface="Arial" panose="020B0604020202020204" pitchFamily="34" charset="0"/>
              <a:buChar char="•"/>
            </a:pPr>
            <a:r>
              <a:rPr lang="en-GB" b="0" i="0" dirty="0">
                <a:effectLst/>
                <a:latin typeface="Segoe UI" panose="020B0502040204020203" pitchFamily="34" charset="0"/>
              </a:rPr>
              <a:t>Improving outcomes and efficiency in amyloidosis care at [Organization Name]</a:t>
            </a:r>
          </a:p>
          <a:p>
            <a:pPr marL="171450" marR="0" lvl="0" indent="-171450" algn="l" defTabSz="914400" rtl="0" eaLnBrk="1" fontAlgn="t" latinLnBrk="0" hangingPunct="1">
              <a:lnSpc>
                <a:spcPts val="1500"/>
              </a:lnSpc>
              <a:spcBef>
                <a:spcPts val="0"/>
              </a:spcBef>
              <a:spcAft>
                <a:spcPts val="0"/>
              </a:spcAft>
              <a:buClrTx/>
              <a:buSzTx/>
              <a:buFont typeface="Arial" panose="020B0604020202020204" pitchFamily="34" charset="0"/>
              <a:buChar char="•"/>
              <a:tabLst/>
              <a:defRPr/>
            </a:pPr>
            <a:r>
              <a:rPr lang="en-GB" sz="1200" b="0" i="0" kern="1200" dirty="0">
                <a:solidFill>
                  <a:schemeClr val="tx1"/>
                </a:solidFill>
                <a:effectLst/>
                <a:latin typeface="+mn-lt"/>
                <a:ea typeface="+mn-ea"/>
                <a:cs typeface="+mn-cs"/>
              </a:rPr>
              <a:t>Improving the patient journey for amyloidosis at [Hospital / Network Name]</a:t>
            </a:r>
            <a:endParaRPr lang="en-GB" b="0" i="0" dirty="0">
              <a:effectLst/>
              <a:latin typeface="Segoe UI" panose="020B0502040204020203" pitchFamily="34" charset="0"/>
            </a:endParaRPr>
          </a:p>
          <a:p>
            <a:pPr marL="171450" marR="0" lvl="0" indent="-171450" algn="l" defTabSz="914400" rtl="0" eaLnBrk="1" fontAlgn="t" latinLnBrk="0" hangingPunct="1">
              <a:lnSpc>
                <a:spcPts val="1500"/>
              </a:lnSpc>
              <a:spcBef>
                <a:spcPts val="0"/>
              </a:spcBef>
              <a:spcAft>
                <a:spcPts val="0"/>
              </a:spcAft>
              <a:buClrTx/>
              <a:buSzTx/>
              <a:buFont typeface="Arial" panose="020B0604020202020204" pitchFamily="34" charset="0"/>
              <a:buChar char="•"/>
              <a:tabLst/>
              <a:defRPr/>
            </a:pPr>
            <a:r>
              <a:rPr lang="en-GB" sz="1200" b="0" i="0" kern="1200" dirty="0">
                <a:solidFill>
                  <a:schemeClr val="tx1"/>
                </a:solidFill>
                <a:effectLst/>
                <a:latin typeface="+mn-lt"/>
                <a:ea typeface="+mn-ea"/>
                <a:cs typeface="+mn-cs"/>
              </a:rPr>
              <a:t>Establishing a specialist amyloidosis program at [Center Name]</a:t>
            </a:r>
          </a:p>
          <a:p>
            <a:pPr marL="171450" marR="0" lvl="0" indent="-171450" algn="l" defTabSz="914400" rtl="0" eaLnBrk="1" fontAlgn="t" latinLnBrk="0" hangingPunct="1">
              <a:lnSpc>
                <a:spcPts val="1500"/>
              </a:lnSpc>
              <a:spcBef>
                <a:spcPts val="0"/>
              </a:spcBef>
              <a:spcAft>
                <a:spcPts val="0"/>
              </a:spcAft>
              <a:buClrTx/>
              <a:buSzTx/>
              <a:buFont typeface="Arial" panose="020B0604020202020204" pitchFamily="34" charset="0"/>
              <a:buChar char="•"/>
              <a:tabLst/>
              <a:defRPr/>
            </a:pPr>
            <a:r>
              <a:rPr lang="en-GB" sz="1200" b="0" i="0" kern="1200" dirty="0">
                <a:solidFill>
                  <a:schemeClr val="tx1"/>
                </a:solidFill>
                <a:effectLst/>
                <a:latin typeface="+mn-lt"/>
                <a:ea typeface="+mn-ea"/>
                <a:cs typeface="+mn-cs"/>
              </a:rPr>
              <a:t>Adapting a multidisciplinary amyloidosis service model for [local context]</a:t>
            </a:r>
          </a:p>
          <a:p>
            <a:pPr marL="0" marR="0" lvl="0" indent="0" algn="l" defTabSz="914400" rtl="0" eaLnBrk="1" fontAlgn="t" latinLnBrk="0" hangingPunct="1">
              <a:lnSpc>
                <a:spcPts val="1500"/>
              </a:lnSpc>
              <a:spcBef>
                <a:spcPts val="0"/>
              </a:spcBef>
              <a:spcAft>
                <a:spcPts val="0"/>
              </a:spcAft>
              <a:buClrTx/>
              <a:buSzTx/>
              <a:buFontTx/>
              <a:buNone/>
              <a:tabLst/>
              <a:defRPr/>
            </a:pPr>
            <a:endParaRPr lang="en-GB" sz="1200" b="1" i="0" kern="1200" dirty="0">
              <a:solidFill>
                <a:schemeClr val="tx1"/>
              </a:solidFill>
              <a:effectLst/>
              <a:latin typeface="+mn-lt"/>
              <a:ea typeface="+mn-ea"/>
              <a:cs typeface="+mn-cs"/>
            </a:endParaRPr>
          </a:p>
          <a:p>
            <a:pPr fontAlgn="t">
              <a:lnSpc>
                <a:spcPts val="1500"/>
              </a:lnSpc>
              <a:buNone/>
            </a:pPr>
            <a:endParaRPr lang="en-GB" b="0" i="0" dirty="0">
              <a:effectLst/>
              <a:latin typeface="Segoe UI" panose="020B0502040204020203" pitchFamily="34" charset="0"/>
            </a:endParaRPr>
          </a:p>
          <a:p>
            <a:pPr fontAlgn="t">
              <a:lnSpc>
                <a:spcPts val="1500"/>
              </a:lnSpc>
              <a:buNone/>
            </a:pPr>
            <a:endParaRPr lang="en-GB" b="0" i="0" dirty="0">
              <a:effectLst/>
              <a:latin typeface="Segoe UI" panose="020B0502040204020203" pitchFamily="34" charset="0"/>
            </a:endParaRPr>
          </a:p>
          <a:p>
            <a:endParaRPr lang="en-US" dirty="0"/>
          </a:p>
        </p:txBody>
      </p:sp>
      <p:sp>
        <p:nvSpPr>
          <p:cNvPr id="4" name="Slide Number Placeholder 3">
            <a:extLst>
              <a:ext uri="{FF2B5EF4-FFF2-40B4-BE49-F238E27FC236}">
                <a16:creationId xmlns:a16="http://schemas.microsoft.com/office/drawing/2014/main" id="{9C4F81D4-DF67-726F-BE9A-D9CC9A40F4A9}"/>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EDDC02DD-F80E-43AE-83A1-DB3BB9DD281F}"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6</a:t>
            </a:fld>
            <a:endParaRPr kumimoji="0" lang="en-US" sz="12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27135754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lnSpc>
                <a:spcPts val="1500"/>
              </a:lnSpc>
              <a:buNone/>
            </a:pPr>
            <a:r>
              <a:rPr lang="en-GB" b="1" dirty="0"/>
              <a:t>Slide purpose: </a:t>
            </a:r>
            <a:r>
              <a:rPr lang="en-GB" b="0" i="0" dirty="0">
                <a:effectLst/>
                <a:latin typeface="Segoe UI" panose="020B0502040204020203" pitchFamily="34" charset="0"/>
              </a:rPr>
              <a:t>this slide is designed to illustrate that amyloidosis is not only a clinical challenge, but also a resource‑intensive and costly condition when managed through fragmented pathways.</a:t>
            </a:r>
          </a:p>
          <a:p>
            <a:pPr fontAlgn="t">
              <a:lnSpc>
                <a:spcPts val="1500"/>
              </a:lnSpc>
              <a:buNone/>
            </a:pPr>
            <a:endParaRPr lang="en-GB" b="1" i="0" dirty="0">
              <a:effectLst/>
              <a:latin typeface="Segoe UI" panose="020B0502040204020203" pitchFamily="34" charset="0"/>
            </a:endParaRPr>
          </a:p>
          <a:p>
            <a:pPr fontAlgn="t">
              <a:lnSpc>
                <a:spcPts val="1500"/>
              </a:lnSpc>
              <a:buNone/>
            </a:pPr>
            <a:r>
              <a:rPr lang="en-GB" b="1" i="0" dirty="0">
                <a:effectLst/>
                <a:latin typeface="Segoe UI" panose="020B0502040204020203" pitchFamily="34" charset="0"/>
              </a:rPr>
              <a:t>How you can use this slide:</a:t>
            </a:r>
            <a:endParaRPr lang="en-GB" b="0" i="0" dirty="0">
              <a:effectLst/>
              <a:latin typeface="Segoe UI" panose="020B0502040204020203" pitchFamily="34" charset="0"/>
            </a:endParaRPr>
          </a:p>
          <a:p>
            <a:pPr marL="171450" indent="-171450" fontAlgn="t">
              <a:lnSpc>
                <a:spcPts val="1500"/>
              </a:lnSpc>
              <a:buFont typeface="Arial" panose="020B0604020202020204" pitchFamily="34" charset="0"/>
              <a:buChar char="•"/>
            </a:pPr>
            <a:r>
              <a:rPr lang="en-GB" b="0" i="0" dirty="0">
                <a:effectLst/>
                <a:latin typeface="Segoe UI" panose="020B0502040204020203" pitchFamily="34" charset="0"/>
              </a:rPr>
              <a:t>Keep the discussion focused on system impact, not detailed health economic </a:t>
            </a:r>
            <a:r>
              <a:rPr lang="en-GB" b="0" i="0" dirty="0" err="1">
                <a:effectLst/>
                <a:latin typeface="Segoe UI" panose="020B0502040204020203" pitchFamily="34" charset="0"/>
              </a:rPr>
              <a:t>modeling</a:t>
            </a:r>
            <a:endParaRPr lang="en-GB" b="0" i="0" dirty="0">
              <a:effectLst/>
              <a:latin typeface="Segoe UI" panose="020B0502040204020203" pitchFamily="34" charset="0"/>
            </a:endParaRPr>
          </a:p>
          <a:p>
            <a:pPr marL="171450" indent="-171450" fontAlgn="t">
              <a:lnSpc>
                <a:spcPts val="1500"/>
              </a:lnSpc>
              <a:buFont typeface="Arial" panose="020B0604020202020204" pitchFamily="34" charset="0"/>
              <a:buChar char="•"/>
            </a:pPr>
            <a:r>
              <a:rPr lang="en-GB" b="0" i="0" dirty="0">
                <a:effectLst/>
                <a:latin typeface="Segoe UI" panose="020B0502040204020203" pitchFamily="34" charset="0"/>
              </a:rPr>
              <a:t>Emphasize how delay, duplication, and unplanned care drive cost and inefficiency</a:t>
            </a:r>
          </a:p>
          <a:p>
            <a:pPr marL="171450" indent="-171450" fontAlgn="t">
              <a:lnSpc>
                <a:spcPts val="1500"/>
              </a:lnSpc>
              <a:buFont typeface="Arial" panose="020B0604020202020204" pitchFamily="34" charset="0"/>
              <a:buChar char="•"/>
            </a:pPr>
            <a:r>
              <a:rPr lang="en-GB" b="0" i="0" dirty="0">
                <a:effectLst/>
                <a:latin typeface="Segoe UI" panose="020B0502040204020203" pitchFamily="34" charset="0"/>
              </a:rPr>
              <a:t>Use local examples or proxies when exact cost data are unavailable (e.g., admissions, length of stay, repeated investigations)</a:t>
            </a:r>
          </a:p>
          <a:p>
            <a:pPr marL="171450" indent="-171450" fontAlgn="t">
              <a:lnSpc>
                <a:spcPts val="1500"/>
              </a:lnSpc>
              <a:buFont typeface="Arial" panose="020B0604020202020204" pitchFamily="34" charset="0"/>
              <a:buChar char="•"/>
            </a:pPr>
            <a:r>
              <a:rPr lang="en-GB" b="0" i="0" dirty="0">
                <a:effectLst/>
                <a:latin typeface="Segoe UI" panose="020B0502040204020203" pitchFamily="34" charset="0"/>
              </a:rPr>
              <a:t>Avoid assigning blame; frame this as a structural issue that coordinated services are designed to address</a:t>
            </a:r>
          </a:p>
          <a:p>
            <a:pPr fontAlgn="t">
              <a:lnSpc>
                <a:spcPts val="1500"/>
              </a:lnSpc>
              <a:buNone/>
            </a:pPr>
            <a:endParaRPr lang="en-GB" b="1" i="0" dirty="0">
              <a:effectLst/>
              <a:latin typeface="Segoe UI" panose="020B0502040204020203" pitchFamily="34" charset="0"/>
            </a:endParaRPr>
          </a:p>
          <a:p>
            <a:pPr fontAlgn="t">
              <a:lnSpc>
                <a:spcPts val="1500"/>
              </a:lnSpc>
              <a:buNone/>
            </a:pPr>
            <a:r>
              <a:rPr lang="en-GB" b="1" i="0" dirty="0">
                <a:effectLst/>
                <a:latin typeface="Segoe UI" panose="020B0502040204020203" pitchFamily="34" charset="0"/>
              </a:rPr>
              <a:t>Key message for stakeholders:</a:t>
            </a:r>
            <a:r>
              <a:rPr lang="en-GB" b="0" i="0" dirty="0">
                <a:effectLst/>
                <a:latin typeface="Segoe UI" panose="020B0502040204020203" pitchFamily="34" charset="0"/>
              </a:rPr>
              <a:t> a multidisciplinary amyloidosis service creates an opportunity to improve outcomes while using resources more efficiently, rather than adding cost.</a:t>
            </a:r>
          </a:p>
          <a:p>
            <a:endParaRPr lang="en-US" dirty="0"/>
          </a:p>
        </p:txBody>
      </p:sp>
      <p:sp>
        <p:nvSpPr>
          <p:cNvPr id="4" name="Slide Number Placeholder 3"/>
          <p:cNvSpPr>
            <a:spLocks noGrp="1"/>
          </p:cNvSpPr>
          <p:nvPr>
            <p:ph type="sldNum" sz="quarter" idx="5"/>
          </p:nvPr>
        </p:nvSpPr>
        <p:spPr/>
        <p:txBody>
          <a:bodyPr/>
          <a:lstStyle/>
          <a:p>
            <a:fld id="{924335B9-9269-4863-B607-2BC7CAAED963}" type="slidenum">
              <a:rPr lang="en-US" smtClean="0"/>
              <a:t>15</a:t>
            </a:fld>
            <a:endParaRPr lang="en-US"/>
          </a:p>
        </p:txBody>
      </p:sp>
    </p:spTree>
    <p:extLst>
      <p:ext uri="{BB962C8B-B14F-4D97-AF65-F5344CB8AC3E}">
        <p14:creationId xmlns:p14="http://schemas.microsoft.com/office/powerpoint/2010/main" val="24255462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Slide purpose: </a:t>
            </a:r>
            <a:r>
              <a:rPr lang="en-GB" sz="1200" b="0" i="0" kern="1200" dirty="0">
                <a:solidFill>
                  <a:schemeClr val="tx1"/>
                </a:solidFill>
                <a:effectLst/>
                <a:latin typeface="+mn-lt"/>
                <a:ea typeface="+mn-ea"/>
                <a:cs typeface="+mn-cs"/>
              </a:rPr>
              <a:t>the purpose of this slide is to explain why a multidisciplinary service model is essential for amyloidosis and to show stakeholders how coordinated working directly improves outcomes. It positions the MDT not as an optional enhancement, but as the core mechanism for delivering effective amyloidosis care.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How you can use this slide: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kern="1200" dirty="0">
                <a:solidFill>
                  <a:schemeClr val="tx1"/>
                </a:solidFill>
                <a:effectLst/>
                <a:latin typeface="+mn-lt"/>
                <a:ea typeface="+mn-ea"/>
                <a:cs typeface="+mn-cs"/>
              </a:rPr>
              <a:t>Use this slide to link disease complexity with the need for coordinated service design, rather than isolated specialty care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kern="1200" dirty="0">
                <a:solidFill>
                  <a:schemeClr val="tx1"/>
                </a:solidFill>
                <a:effectLst/>
                <a:latin typeface="+mn-lt"/>
                <a:ea typeface="+mn-ea"/>
                <a:cs typeface="+mn-cs"/>
              </a:rPr>
              <a:t>Emphasize benefits at three levels: patients (earlier diagnosis, clearer pathways), clinicians (shared decisions, reduced burden), and the organization (efficiency, governance, value)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kern="1200" dirty="0">
                <a:solidFill>
                  <a:schemeClr val="tx1"/>
                </a:solidFill>
                <a:effectLst/>
                <a:latin typeface="+mn-lt"/>
                <a:ea typeface="+mn-ea"/>
                <a:cs typeface="+mn-cs"/>
              </a:rPr>
              <a:t>Avoid operational detail and focus on function and impact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kern="1200" dirty="0">
                <a:solidFill>
                  <a:schemeClr val="tx1"/>
                </a:solidFill>
                <a:effectLst/>
                <a:latin typeface="+mn-lt"/>
                <a:ea typeface="+mn-ea"/>
                <a:cs typeface="+mn-cs"/>
              </a:rPr>
              <a:t>Reinforce that multidisciplinary services primarily formalize and improve existing practice, rather than requiring significant new infrastructure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kern="1200" dirty="0">
                <a:solidFill>
                  <a:schemeClr val="tx1"/>
                </a:solidFill>
                <a:effectLst/>
                <a:latin typeface="+mn-lt"/>
                <a:ea typeface="+mn-ea"/>
                <a:cs typeface="+mn-cs"/>
              </a:rPr>
              <a:t>Tailor examples to reflect local pressures (e.g., heart failure admissions, delayed diagnosis, fragmented pathways at [Institution Name])</a:t>
            </a:r>
          </a:p>
          <a:p>
            <a:endParaRPr lang="en-US" dirty="0"/>
          </a:p>
        </p:txBody>
      </p:sp>
      <p:sp>
        <p:nvSpPr>
          <p:cNvPr id="4" name="Slide Number Placeholder 3"/>
          <p:cNvSpPr>
            <a:spLocks noGrp="1"/>
          </p:cNvSpPr>
          <p:nvPr>
            <p:ph type="sldNum" sz="quarter" idx="5"/>
          </p:nvPr>
        </p:nvSpPr>
        <p:spPr/>
        <p:txBody>
          <a:bodyPr/>
          <a:lstStyle/>
          <a:p>
            <a:fld id="{924335B9-9269-4863-B607-2BC7CAAED963}" type="slidenum">
              <a:rPr lang="en-US" smtClean="0"/>
              <a:t>16</a:t>
            </a:fld>
            <a:endParaRPr lang="en-US"/>
          </a:p>
        </p:txBody>
      </p:sp>
    </p:spTree>
    <p:extLst>
      <p:ext uri="{BB962C8B-B14F-4D97-AF65-F5344CB8AC3E}">
        <p14:creationId xmlns:p14="http://schemas.microsoft.com/office/powerpoint/2010/main" val="15590691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9AF60-4C43-C34A-BAB9-4B841DAF25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BD1B77-9C22-6A50-19CF-A2722DE9051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C1913F4C-D421-B8B7-3DAB-5308C63D6EF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Section overview: </a:t>
            </a:r>
            <a:r>
              <a:rPr lang="en-GB" sz="1200" b="0" i="0" kern="1200" dirty="0">
                <a:solidFill>
                  <a:schemeClr val="tx1"/>
                </a:solidFill>
                <a:effectLst/>
                <a:latin typeface="+mn-lt"/>
                <a:ea typeface="+mn-ea"/>
                <a:cs typeface="+mn-cs"/>
              </a:rPr>
              <a:t>this section will help you to summarize the local amyloidosis burden in your region, using available local data, clinician insights, and patient experience to highlight how the disease currently impacts patients and services. You can use the Data burden collection framework (available on the Amyloidosis Action website) to gather and structure this information, which will enable you to translate local evidence into a clear understanding of unmet needs and the case for more coordinated care.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Instructions: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personalize this title slide to reflect the unmet needs in your region and fill in the placeholders with your local institution.</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a:t>
            </a:r>
            <a:r>
              <a:rPr lang="en-GB" sz="1200" b="0" i="0" kern="1200" dirty="0">
                <a:solidFill>
                  <a:schemeClr val="tx1"/>
                </a:solidFill>
                <a:effectLst/>
                <a:latin typeface="+mn-lt"/>
                <a:ea typeface="+mn-ea"/>
                <a:cs typeface="+mn-cs"/>
              </a:rPr>
              <a:t>If you do not have any local data, you can use the slides in the “</a:t>
            </a:r>
            <a:r>
              <a:rPr kumimoji="0" lang="en-GB" sz="4400" b="0" i="0" u="none" strike="noStrike" kern="0" cap="none" spc="0" normalizeH="0" baseline="0" noProof="0" dirty="0">
                <a:ln>
                  <a:noFill/>
                </a:ln>
                <a:solidFill>
                  <a:prstClr val="black"/>
                </a:solidFill>
                <a:effectLst/>
                <a:uLnTx/>
                <a:uFillTx/>
                <a:latin typeface="Aptos Light" panose="020B0004020202020204" pitchFamily="34" charset="0"/>
                <a:ea typeface="+mn-ea"/>
                <a:cs typeface="+mn-cs"/>
              </a:rPr>
              <a:t>The case for specialized MDTs: gaps and unmet needs in amyloidosis” section to illustrate general unmet needs related to amyloidosis.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1123B4F6-428E-2DFD-CA63-1F0B45C47EDA}"/>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EDDC02DD-F80E-43AE-83A1-DB3BB9DD281F}"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17</a:t>
            </a:fld>
            <a:endParaRPr kumimoji="0" lang="en-US" sz="12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8780856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Slide purpose: </a:t>
            </a:r>
            <a:r>
              <a:rPr lang="en-GB" sz="1200" b="0" i="0" kern="1200" dirty="0">
                <a:solidFill>
                  <a:schemeClr val="tx1"/>
                </a:solidFill>
                <a:effectLst/>
                <a:latin typeface="+mn-lt"/>
                <a:ea typeface="+mn-ea"/>
                <a:cs typeface="+mn-cs"/>
              </a:rPr>
              <a:t>this slide can be used to highlight local gaps in amyloidosis care at your institution, using selected data or proxy measures to demonstrate how current pathways contribute to delayed diagnosis and fragmented care. It is intended as a top‑level summary to support the case for service development.</a:t>
            </a:r>
          </a:p>
          <a:p>
            <a:endParaRPr lang="en-US" dirty="0"/>
          </a:p>
          <a:p>
            <a:r>
              <a:rPr lang="en-US" b="1" dirty="0"/>
              <a:t>How you can use this slide: </a:t>
            </a:r>
          </a:p>
          <a:p>
            <a:pPr marL="171450" indent="-171450" fontAlgn="t">
              <a:lnSpc>
                <a:spcPts val="1500"/>
              </a:lnSpc>
              <a:buFont typeface="Arial" panose="020B0604020202020204" pitchFamily="34" charset="0"/>
              <a:buChar char="•"/>
            </a:pPr>
            <a:r>
              <a:rPr lang="en-GB" b="0" i="0" dirty="0">
                <a:effectLst/>
                <a:latin typeface="Segoe UI" panose="020B0502040204020203" pitchFamily="34" charset="0"/>
              </a:rPr>
              <a:t>Use this slide to present a snapshot of local challenges that hospital leaders can readily recognize</a:t>
            </a:r>
          </a:p>
          <a:p>
            <a:pPr marL="171450" indent="-171450" fontAlgn="t">
              <a:lnSpc>
                <a:spcPts val="1500"/>
              </a:lnSpc>
              <a:buFont typeface="Arial" panose="020B0604020202020204" pitchFamily="34" charset="0"/>
              <a:buChar char="•"/>
            </a:pPr>
            <a:r>
              <a:rPr lang="en-GB" b="0" i="0" dirty="0">
                <a:effectLst/>
                <a:latin typeface="Segoe UI" panose="020B0502040204020203" pitchFamily="34" charset="0"/>
              </a:rPr>
              <a:t>Populate the slide using metrics drawn from, or informed by, the data burden collection framework, ensuring consistency and credibility</a:t>
            </a:r>
          </a:p>
          <a:p>
            <a:pPr marL="171450" indent="-171450" fontAlgn="t">
              <a:lnSpc>
                <a:spcPts val="1500"/>
              </a:lnSpc>
              <a:buFont typeface="Arial" panose="020B0604020202020204" pitchFamily="34" charset="0"/>
              <a:buChar char="•"/>
            </a:pPr>
            <a:r>
              <a:rPr lang="en-GB" b="0" i="0" dirty="0">
                <a:effectLst/>
                <a:latin typeface="Segoe UI" panose="020B0502040204020203" pitchFamily="34" charset="0"/>
              </a:rPr>
              <a:t>Delete or amend the content of rows to reflect the data in your hospital/region</a:t>
            </a:r>
          </a:p>
          <a:p>
            <a:pPr marL="171450" indent="-171450" fontAlgn="t">
              <a:lnSpc>
                <a:spcPts val="1500"/>
              </a:lnSpc>
              <a:buFont typeface="Arial" panose="020B0604020202020204" pitchFamily="34" charset="0"/>
              <a:buChar char="•"/>
            </a:pPr>
            <a:r>
              <a:rPr lang="en-GB" b="0" i="0" dirty="0">
                <a:effectLst/>
                <a:latin typeface="Segoe UI" panose="020B0502040204020203" pitchFamily="34" charset="0"/>
              </a:rPr>
              <a:t>Where full data are not yet available, use clearly </a:t>
            </a:r>
            <a:r>
              <a:rPr lang="en-GB" b="0" i="0" dirty="0" err="1">
                <a:effectLst/>
                <a:latin typeface="Segoe UI" panose="020B0502040204020203" pitchFamily="34" charset="0"/>
              </a:rPr>
              <a:t>labeled</a:t>
            </a:r>
            <a:r>
              <a:rPr lang="en-GB" b="0" i="0" dirty="0">
                <a:effectLst/>
                <a:latin typeface="Segoe UI" panose="020B0502040204020203" pitchFamily="34" charset="0"/>
              </a:rPr>
              <a:t> estimates or proxy measures aligned with the framework</a:t>
            </a:r>
          </a:p>
          <a:p>
            <a:pPr marL="171450" indent="-171450" fontAlgn="t">
              <a:lnSpc>
                <a:spcPts val="1500"/>
              </a:lnSpc>
              <a:buFont typeface="Arial" panose="020B0604020202020204" pitchFamily="34" charset="0"/>
              <a:buChar char="•"/>
            </a:pPr>
            <a:r>
              <a:rPr lang="en-GB" b="0" i="0" dirty="0">
                <a:effectLst/>
                <a:latin typeface="Segoe UI" panose="020B0502040204020203" pitchFamily="34" charset="0"/>
              </a:rPr>
              <a:t>Focus on system‑level gaps, not individual performance</a:t>
            </a:r>
          </a:p>
          <a:p>
            <a:pPr marL="171450" indent="-171450" fontAlgn="t">
              <a:lnSpc>
                <a:spcPts val="1500"/>
              </a:lnSpc>
              <a:buFont typeface="Arial" panose="020B0604020202020204" pitchFamily="34" charset="0"/>
              <a:buChar char="•"/>
            </a:pPr>
            <a:r>
              <a:rPr lang="en-GB" b="0" i="0" dirty="0">
                <a:effectLst/>
                <a:latin typeface="Segoe UI" panose="020B0502040204020203" pitchFamily="34" charset="0"/>
              </a:rPr>
              <a:t>Use this slide as a bridge to explain how a multidisciplinary amyloidosis service would directly address the identified gaps</a:t>
            </a:r>
          </a:p>
          <a:p>
            <a:endParaRPr lang="en-US" dirty="0"/>
          </a:p>
        </p:txBody>
      </p:sp>
      <p:sp>
        <p:nvSpPr>
          <p:cNvPr id="4" name="Slide Number Placeholder 3"/>
          <p:cNvSpPr>
            <a:spLocks noGrp="1"/>
          </p:cNvSpPr>
          <p:nvPr>
            <p:ph type="sldNum" sz="quarter" idx="5"/>
          </p:nvPr>
        </p:nvSpPr>
        <p:spPr/>
        <p:txBody>
          <a:bodyPr/>
          <a:lstStyle/>
          <a:p>
            <a:fld id="{924335B9-9269-4863-B607-2BC7CAAED963}" type="slidenum">
              <a:rPr lang="en-US" smtClean="0"/>
              <a:t>18</a:t>
            </a:fld>
            <a:endParaRPr lang="en-US"/>
          </a:p>
        </p:txBody>
      </p:sp>
    </p:spTree>
    <p:extLst>
      <p:ext uri="{BB962C8B-B14F-4D97-AF65-F5344CB8AC3E}">
        <p14:creationId xmlns:p14="http://schemas.microsoft.com/office/powerpoint/2010/main" val="41815417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Slide purpose: </a:t>
            </a:r>
            <a:r>
              <a:rPr lang="en-GB" sz="1200" b="0" i="0" kern="1200" dirty="0">
                <a:solidFill>
                  <a:schemeClr val="tx1"/>
                </a:solidFill>
                <a:effectLst/>
                <a:latin typeface="+mn-lt"/>
                <a:ea typeface="+mn-ea"/>
                <a:cs typeface="+mn-cs"/>
              </a:rPr>
              <a:t>this slide summarizes clinician perspectives on amyloidosis care at your institution, highlighting perceived challenges and opportunities from those delivering frontline care. Its purpose is to complement quantitative data with experience‑based insights that can inform service design and the need for a coordinated MDT. You can use the survey in the Data burden collection framework (available on the Amyloidosis Action website) to gather these insights.</a:t>
            </a:r>
          </a:p>
          <a:p>
            <a:pPr marL="0" marR="0" lvl="0" indent="0" algn="l" defTabSz="914400" rtl="0" eaLnBrk="1" fontAlgn="t" latinLnBrk="0" hangingPunct="1">
              <a:lnSpc>
                <a:spcPct val="100000"/>
              </a:lnSpc>
              <a:spcBef>
                <a:spcPts val="0"/>
              </a:spcBef>
              <a:spcAft>
                <a:spcPts val="0"/>
              </a:spcAft>
              <a:buClrTx/>
              <a:buSzTx/>
              <a:buFont typeface="Arial" panose="020B0604020202020204" pitchFamily="34" charset="0"/>
              <a:buNone/>
              <a:tabLst/>
              <a:defRPr/>
            </a:pPr>
            <a:endParaRPr lang="en-GB" b="1" dirty="0"/>
          </a:p>
          <a:p>
            <a:pPr marL="0" marR="0" lvl="0" indent="0" algn="l" defTabSz="914400" rtl="0" eaLnBrk="1" fontAlgn="t" latinLnBrk="0" hangingPunct="1">
              <a:lnSpc>
                <a:spcPct val="100000"/>
              </a:lnSpc>
              <a:spcBef>
                <a:spcPts val="0"/>
              </a:spcBef>
              <a:spcAft>
                <a:spcPts val="0"/>
              </a:spcAft>
              <a:buClrTx/>
              <a:buSzTx/>
              <a:buFont typeface="Arial" panose="020B0604020202020204" pitchFamily="34" charset="0"/>
              <a:buNone/>
              <a:tabLst/>
              <a:defRPr/>
            </a:pPr>
            <a:r>
              <a:rPr lang="en-GB" b="1" dirty="0"/>
              <a:t>How you can use this slide:</a:t>
            </a:r>
            <a:endParaRPr lang="en-GB" sz="1200" b="0" i="0" kern="1200" dirty="0">
              <a:solidFill>
                <a:schemeClr val="tx1"/>
              </a:solidFill>
              <a:effectLst/>
              <a:latin typeface="+mn-lt"/>
              <a:ea typeface="+mn-ea"/>
              <a:cs typeface="+mn-cs"/>
            </a:endParaRPr>
          </a:p>
          <a:p>
            <a:pPr marL="171450" indent="-171450" fontAlgn="t">
              <a:buFont typeface="Arial" panose="020B0604020202020204" pitchFamily="34" charset="0"/>
              <a:buChar char="•"/>
            </a:pPr>
            <a:r>
              <a:rPr lang="en-GB" sz="1200" b="0" i="0" kern="1200" dirty="0">
                <a:solidFill>
                  <a:schemeClr val="tx1"/>
                </a:solidFill>
                <a:effectLst/>
                <a:latin typeface="+mn-lt"/>
                <a:ea typeface="+mn-ea"/>
                <a:cs typeface="+mn-cs"/>
              </a:rPr>
              <a:t>Use this slide to bring clinician voice and credibility into the discussion with hospital stakeholders</a:t>
            </a:r>
          </a:p>
          <a:p>
            <a:pPr marL="171450" indent="-171450" fontAlgn="t">
              <a:buFont typeface="Arial" panose="020B0604020202020204" pitchFamily="34" charset="0"/>
              <a:buChar char="•"/>
            </a:pPr>
            <a:r>
              <a:rPr lang="en-GB" sz="1200" b="0" i="0" kern="1200" dirty="0">
                <a:solidFill>
                  <a:schemeClr val="tx1"/>
                </a:solidFill>
                <a:effectLst/>
                <a:latin typeface="+mn-lt"/>
                <a:ea typeface="+mn-ea"/>
                <a:cs typeface="+mn-cs"/>
              </a:rPr>
              <a:t>Populate the quotes or findings using insights gathered through the surveys included in the data burden collection framework or from local engagement with key specialties</a:t>
            </a:r>
          </a:p>
          <a:p>
            <a:pPr marL="171450" indent="-171450" fontAlgn="t">
              <a:buFont typeface="Arial" panose="020B0604020202020204" pitchFamily="34" charset="0"/>
              <a:buChar char="•"/>
            </a:pPr>
            <a:r>
              <a:rPr lang="en-GB" sz="1200" b="0" i="0" kern="1200" dirty="0">
                <a:solidFill>
                  <a:schemeClr val="tx1"/>
                </a:solidFill>
                <a:effectLst/>
                <a:latin typeface="+mn-lt"/>
                <a:ea typeface="+mn-ea"/>
                <a:cs typeface="+mn-cs"/>
              </a:rPr>
              <a:t>Focus on themes that reflect system‑level issues (e.g., coordination, referral complexity, diagnostic uncertainty), rather than individual frustrations</a:t>
            </a:r>
          </a:p>
          <a:p>
            <a:pPr marL="171450" indent="-171450" fontAlgn="t">
              <a:buFont typeface="Arial" panose="020B0604020202020204" pitchFamily="34" charset="0"/>
              <a:buChar char="•"/>
            </a:pPr>
            <a:r>
              <a:rPr lang="en-GB" sz="1200" b="0" i="0" kern="1200" dirty="0">
                <a:solidFill>
                  <a:schemeClr val="tx1"/>
                </a:solidFill>
                <a:effectLst/>
                <a:latin typeface="+mn-lt"/>
                <a:ea typeface="+mn-ea"/>
                <a:cs typeface="+mn-cs"/>
              </a:rPr>
              <a:t>Keep insights concise and anonymized</a:t>
            </a:r>
          </a:p>
          <a:p>
            <a:endParaRPr lang="en-US" dirty="0"/>
          </a:p>
        </p:txBody>
      </p:sp>
      <p:sp>
        <p:nvSpPr>
          <p:cNvPr id="4" name="Slide Number Placeholder 3"/>
          <p:cNvSpPr>
            <a:spLocks noGrp="1"/>
          </p:cNvSpPr>
          <p:nvPr>
            <p:ph type="sldNum" sz="quarter" idx="5"/>
          </p:nvPr>
        </p:nvSpPr>
        <p:spPr/>
        <p:txBody>
          <a:bodyPr/>
          <a:lstStyle/>
          <a:p>
            <a:fld id="{924335B9-9269-4863-B607-2BC7CAAED963}" type="slidenum">
              <a:rPr lang="en-US" smtClean="0"/>
              <a:t>19</a:t>
            </a:fld>
            <a:endParaRPr lang="en-US"/>
          </a:p>
        </p:txBody>
      </p:sp>
    </p:spTree>
    <p:extLst>
      <p:ext uri="{BB962C8B-B14F-4D97-AF65-F5344CB8AC3E}">
        <p14:creationId xmlns:p14="http://schemas.microsoft.com/office/powerpoint/2010/main" val="2860133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Slide purpose: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this slide provides a top‑line view of patient and care partner experiences of amyloidosis care at [Institution Name], highlighting the impact of delayed diagnosis and fragmented pathways. </a:t>
            </a:r>
            <a:r>
              <a:rPr lang="en-GB" sz="1200" b="0" i="0" kern="1200" dirty="0">
                <a:solidFill>
                  <a:schemeClr val="tx1"/>
                </a:solidFill>
                <a:effectLst/>
                <a:latin typeface="+mn-lt"/>
                <a:ea typeface="+mn-ea"/>
                <a:cs typeface="+mn-cs"/>
              </a:rPr>
              <a:t>You can use the survey in the Data burden collection framework (available on the Amyloidosis Action website) to gather these insights.</a:t>
            </a: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How you can use this slide:</a:t>
            </a:r>
          </a:p>
          <a:p>
            <a:pPr marL="171450" marR="0" lvl="0" indent="-171450" algn="l" defTabSz="914400" rtl="0" eaLnBrk="1" fontAlgn="t" latinLnBrk="0" hangingPunct="1">
              <a:lnSpc>
                <a:spcPts val="15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Use this slide to humanize the case for change, reinforcing why improved coordination and earlier diagnosis matter beyond metrics alone</a:t>
            </a:r>
          </a:p>
          <a:p>
            <a:pPr marL="171450" marR="0" lvl="0" indent="-171450" algn="l" defTabSz="914400" rtl="0" eaLnBrk="1" fontAlgn="t" latinLnBrk="0" hangingPunct="1">
              <a:lnSpc>
                <a:spcPts val="15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Populate insights using patient and care partner surveys included in the data burden collection framework or from local engagement activities</a:t>
            </a:r>
          </a:p>
          <a:p>
            <a:pPr marL="171450" marR="0" lvl="0" indent="-171450" algn="l" defTabSz="914400" rtl="0" eaLnBrk="1" fontAlgn="t" latinLnBrk="0" hangingPunct="1">
              <a:lnSpc>
                <a:spcPts val="15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Focus on themes that reflect system‑level challenges (e.g., navigating multiple services, lack of a single point of contact, diagnostic delay)</a:t>
            </a:r>
          </a:p>
          <a:p>
            <a:pPr marL="171450" marR="0" lvl="0" indent="-171450" algn="l" defTabSz="914400" rtl="0" eaLnBrk="1" fontAlgn="t" latinLnBrk="0" hangingPunct="1">
              <a:lnSpc>
                <a:spcPts val="15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Keep insights anonymized and concise</a:t>
            </a:r>
          </a:p>
          <a:p>
            <a:pPr marL="171450" marR="0" lvl="0" indent="-171450" algn="l" defTabSz="914400" rtl="0" eaLnBrk="1" fontAlgn="t" latinLnBrk="0" hangingPunct="1">
              <a:lnSpc>
                <a:spcPts val="15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Use this slide to strengthen the link between identified gaps and the value of a multidisciplinary amyloidosis service</a:t>
            </a:r>
          </a:p>
          <a:p>
            <a:endParaRPr lang="en-US" dirty="0"/>
          </a:p>
        </p:txBody>
      </p:sp>
      <p:sp>
        <p:nvSpPr>
          <p:cNvPr id="4" name="Slide Number Placeholder 3"/>
          <p:cNvSpPr>
            <a:spLocks noGrp="1"/>
          </p:cNvSpPr>
          <p:nvPr>
            <p:ph type="sldNum" sz="quarter" idx="5"/>
          </p:nvPr>
        </p:nvSpPr>
        <p:spPr/>
        <p:txBody>
          <a:bodyPr/>
          <a:lstStyle/>
          <a:p>
            <a:fld id="{924335B9-9269-4863-B607-2BC7CAAED963}" type="slidenum">
              <a:rPr lang="en-US" smtClean="0"/>
              <a:t>20</a:t>
            </a:fld>
            <a:endParaRPr lang="en-US"/>
          </a:p>
        </p:txBody>
      </p:sp>
    </p:spTree>
    <p:extLst>
      <p:ext uri="{BB962C8B-B14F-4D97-AF65-F5344CB8AC3E}">
        <p14:creationId xmlns:p14="http://schemas.microsoft.com/office/powerpoint/2010/main" val="34503885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purpose: </a:t>
            </a:r>
            <a:r>
              <a:rPr lang="en-GB" b="0" dirty="0"/>
              <a:t>t</a:t>
            </a:r>
            <a:r>
              <a:rPr lang="en-GB" dirty="0"/>
              <a:t>his slide can be used to compare the current state of amyloidosis care in your region with the desired future state, identifying the key gaps that prevent progress. Its purpose is to clearly articulate what is missing locally and what changes are required to move toward a more coordinated service.</a:t>
            </a:r>
            <a:endParaRPr lang="en-US" dirty="0"/>
          </a:p>
          <a:p>
            <a:endParaRPr lang="en-US" dirty="0"/>
          </a:p>
          <a:p>
            <a:r>
              <a:rPr lang="en-US" b="1" dirty="0"/>
              <a:t>How you can use this slide: </a:t>
            </a:r>
          </a:p>
          <a:p>
            <a:pPr marL="171450" indent="-171450" fontAlgn="t">
              <a:lnSpc>
                <a:spcPts val="1500"/>
              </a:lnSpc>
              <a:buFont typeface="Arial" panose="020B0604020202020204" pitchFamily="34" charset="0"/>
              <a:buChar char="•"/>
            </a:pPr>
            <a:r>
              <a:rPr lang="en-GB" b="0" i="0" dirty="0">
                <a:effectLst/>
                <a:latin typeface="Segoe UI" panose="020B0502040204020203" pitchFamily="34" charset="0"/>
              </a:rPr>
              <a:t>Populate the current state column using local insights, data, or known challenges (e.g., fragmented pathways, limited coordination)</a:t>
            </a:r>
          </a:p>
          <a:p>
            <a:pPr marL="171450" indent="-171450" fontAlgn="t">
              <a:lnSpc>
                <a:spcPts val="1500"/>
              </a:lnSpc>
              <a:buFont typeface="Arial" panose="020B0604020202020204" pitchFamily="34" charset="0"/>
              <a:buChar char="•"/>
            </a:pPr>
            <a:r>
              <a:rPr lang="en-GB" b="0" i="0" dirty="0">
                <a:effectLst/>
                <a:latin typeface="Segoe UI" panose="020B0502040204020203" pitchFamily="34" charset="0"/>
              </a:rPr>
              <a:t>Use the “What’s needed to get there” column to outline practical enablers (e.g., MDT structure, coordination, protected time) rather than broad ambitions</a:t>
            </a:r>
          </a:p>
          <a:p>
            <a:pPr marL="171450" indent="-171450" fontAlgn="t">
              <a:lnSpc>
                <a:spcPts val="1500"/>
              </a:lnSpc>
              <a:buFont typeface="Arial" panose="020B0604020202020204" pitchFamily="34" charset="0"/>
              <a:buChar char="•"/>
            </a:pPr>
            <a:r>
              <a:rPr lang="en-GB" b="0" i="0" dirty="0">
                <a:effectLst/>
                <a:latin typeface="Segoe UI" panose="020B0502040204020203" pitchFamily="34" charset="0"/>
              </a:rPr>
              <a:t>Present the desired state as a realistic, achievable outcome of these changes. </a:t>
            </a:r>
          </a:p>
          <a:p>
            <a:pPr marL="171450" indent="-171450" fontAlgn="t">
              <a:lnSpc>
                <a:spcPts val="1500"/>
              </a:lnSpc>
              <a:buFont typeface="Arial" panose="020B0604020202020204" pitchFamily="34" charset="0"/>
              <a:buChar char="•"/>
            </a:pPr>
            <a:r>
              <a:rPr lang="en-GB" b="0" i="0" dirty="0">
                <a:effectLst/>
                <a:latin typeface="Segoe UI" panose="020B0502040204020203" pitchFamily="34" charset="0"/>
              </a:rPr>
              <a:t>Set the scene for subsequent requests such as resource requests, implementation planning, or funding discussions</a:t>
            </a:r>
          </a:p>
          <a:p>
            <a:endParaRPr lang="en-US" dirty="0"/>
          </a:p>
        </p:txBody>
      </p:sp>
      <p:sp>
        <p:nvSpPr>
          <p:cNvPr id="4" name="Slide Number Placeholder 3"/>
          <p:cNvSpPr>
            <a:spLocks noGrp="1"/>
          </p:cNvSpPr>
          <p:nvPr>
            <p:ph type="sldNum" sz="quarter" idx="5"/>
          </p:nvPr>
        </p:nvSpPr>
        <p:spPr/>
        <p:txBody>
          <a:bodyPr/>
          <a:lstStyle/>
          <a:p>
            <a:fld id="{924335B9-9269-4863-B607-2BC7CAAED963}" type="slidenum">
              <a:rPr lang="en-US" smtClean="0"/>
              <a:t>21</a:t>
            </a:fld>
            <a:endParaRPr lang="en-US"/>
          </a:p>
        </p:txBody>
      </p:sp>
    </p:spTree>
    <p:extLst>
      <p:ext uri="{BB962C8B-B14F-4D97-AF65-F5344CB8AC3E}">
        <p14:creationId xmlns:p14="http://schemas.microsoft.com/office/powerpoint/2010/main" val="7783092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C0B2CE-B1FA-0244-4031-F8C941D8D3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CA21DBA-71E4-D14C-DD11-2EE32A7494DF}"/>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24F16405-D59B-2912-12C4-D03D057BC83D}"/>
              </a:ext>
            </a:extLst>
          </p:cNvPr>
          <p:cNvSpPr>
            <a:spLocks noGrp="1"/>
          </p:cNvSpPr>
          <p:nvPr>
            <p:ph type="body" idx="1"/>
          </p:nvPr>
        </p:nvSpPr>
        <p:spPr/>
        <p:txBody>
          <a:bodyPr/>
          <a:lstStyle/>
          <a:p>
            <a:r>
              <a:rPr lang="en-GB" b="1" dirty="0"/>
              <a:t>Section purpose:</a:t>
            </a:r>
            <a:r>
              <a:rPr lang="en-GB" b="0" dirty="0"/>
              <a:t> t</a:t>
            </a:r>
            <a:r>
              <a:rPr lang="en-GB" dirty="0"/>
              <a:t>his section will help you to translate identified gaps and unmet needs into a locally adaptable vision for an effective amyloidosis service. It outlines what the service could look like in practice, for example, core components, MDT functions, and care coordination principles. The goal is to support the move from problem identification to implementable service solutions that resonate with decision‑makers.</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Instructions: </a:t>
            </a:r>
            <a:r>
              <a:rPr lang="en-GB" b="0" dirty="0"/>
              <a:t>personalize this section to reflect the proposed ask in your region and fill in the placeholders with your local institution.</a:t>
            </a:r>
            <a:endParaRPr lang="en-US" b="0" dirty="0"/>
          </a:p>
          <a:p>
            <a:endParaRPr lang="en-US" dirty="0"/>
          </a:p>
        </p:txBody>
      </p:sp>
      <p:sp>
        <p:nvSpPr>
          <p:cNvPr id="4" name="Slide Number Placeholder 3">
            <a:extLst>
              <a:ext uri="{FF2B5EF4-FFF2-40B4-BE49-F238E27FC236}">
                <a16:creationId xmlns:a16="http://schemas.microsoft.com/office/drawing/2014/main" id="{58B70369-6A7E-8F55-45FC-A224030B0970}"/>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EDDC02DD-F80E-43AE-83A1-DB3BB9DD281F}"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22</a:t>
            </a:fld>
            <a:endParaRPr kumimoji="0" lang="en-US" sz="12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5131114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Slide purpose: </a:t>
            </a:r>
            <a:r>
              <a:rPr lang="en-GB" sz="1200" b="0" i="0" kern="1200" dirty="0">
                <a:solidFill>
                  <a:schemeClr val="tx1"/>
                </a:solidFill>
                <a:effectLst/>
                <a:latin typeface="+mn-lt"/>
                <a:ea typeface="+mn-ea"/>
                <a:cs typeface="+mn-cs"/>
              </a:rPr>
              <a:t>this slide clarifies what the amyloidosis service is aiming to achieve and why it matters to the institution. It is designed to align the clinical objectives of the service with strategic and operational opportunities for the hospital.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How you can use this slide: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kern="1200" dirty="0">
                <a:solidFill>
                  <a:schemeClr val="tx1"/>
                </a:solidFill>
                <a:effectLst/>
                <a:latin typeface="+mn-lt"/>
                <a:ea typeface="+mn-ea"/>
                <a:cs typeface="+mn-cs"/>
              </a:rPr>
              <a:t>Use the left‑hand column to populate the core objectives of the amyloidosis service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kern="1200" dirty="0">
                <a:solidFill>
                  <a:schemeClr val="tx1"/>
                </a:solidFill>
                <a:effectLst/>
                <a:latin typeface="+mn-lt"/>
                <a:ea typeface="+mn-ea"/>
                <a:cs typeface="+mn-cs"/>
              </a:rPr>
              <a:t>Use the right‑hand column to highlight the opportunities and benefits for the hospital and stakeholders, such as efficiency, governance, reputation, and future readiness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kern="1200" dirty="0">
                <a:solidFill>
                  <a:schemeClr val="tx1"/>
                </a:solidFill>
                <a:effectLst/>
                <a:latin typeface="+mn-lt"/>
                <a:ea typeface="+mn-ea"/>
                <a:cs typeface="+mn-cs"/>
              </a:rPr>
              <a:t>Ensure objectives and opportunities clearly mirror one another, showing how service goals translate into institutional value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kern="1200" dirty="0">
                <a:solidFill>
                  <a:schemeClr val="tx1"/>
                </a:solidFill>
                <a:effectLst/>
                <a:latin typeface="+mn-lt"/>
                <a:ea typeface="+mn-ea"/>
                <a:cs typeface="+mn-cs"/>
              </a:rPr>
              <a:t>Adapt or prioritize content to reflect local strategy and stakeholder interests – for example, you can consider a phased approach to center establishment to reassure stakeholders that buy-in does not need to happen all at once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kern="1200" dirty="0">
                <a:solidFill>
                  <a:schemeClr val="tx1"/>
                </a:solidFill>
                <a:effectLst/>
                <a:latin typeface="+mn-lt"/>
                <a:ea typeface="+mn-ea"/>
                <a:cs typeface="+mn-cs"/>
              </a:rPr>
              <a:t>Use this slide to set up subsequent discussion around implementation and resources</a:t>
            </a:r>
            <a:endParaRPr lang="en-US" b="0" dirty="0"/>
          </a:p>
          <a:p>
            <a:endParaRPr lang="en-US" dirty="0"/>
          </a:p>
        </p:txBody>
      </p:sp>
      <p:sp>
        <p:nvSpPr>
          <p:cNvPr id="4" name="Slide Number Placeholder 3"/>
          <p:cNvSpPr>
            <a:spLocks noGrp="1"/>
          </p:cNvSpPr>
          <p:nvPr>
            <p:ph type="sldNum" sz="quarter" idx="5"/>
          </p:nvPr>
        </p:nvSpPr>
        <p:spPr/>
        <p:txBody>
          <a:bodyPr/>
          <a:lstStyle/>
          <a:p>
            <a:fld id="{924335B9-9269-4863-B607-2BC7CAAED963}" type="slidenum">
              <a:rPr lang="en-US" smtClean="0"/>
              <a:t>23</a:t>
            </a:fld>
            <a:endParaRPr lang="en-US"/>
          </a:p>
        </p:txBody>
      </p:sp>
    </p:spTree>
    <p:extLst>
      <p:ext uri="{BB962C8B-B14F-4D97-AF65-F5344CB8AC3E}">
        <p14:creationId xmlns:p14="http://schemas.microsoft.com/office/powerpoint/2010/main" val="31884378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purpose: </a:t>
            </a:r>
            <a:r>
              <a:rPr lang="en-GB" b="0" dirty="0"/>
              <a:t>t</a:t>
            </a:r>
            <a:r>
              <a:rPr lang="en-GB" dirty="0"/>
              <a:t>his slide illustrates the multidisciplinary structure required to deliver effective amyloidosis care, distinguishing between a core team essential for day‑to‑day service delivery and an extended team that provides additional specialist support as needed. Adapt the team composition to reflect local expertise and disease burden (e.g., remove or add specialties as appropriate).</a:t>
            </a:r>
          </a:p>
          <a:p>
            <a:endParaRPr lang="en-GB" b="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i="0" kern="1200" dirty="0">
                <a:solidFill>
                  <a:schemeClr val="tx1"/>
                </a:solidFill>
                <a:effectLst/>
                <a:latin typeface="+mn-lt"/>
                <a:ea typeface="+mn-ea"/>
                <a:cs typeface="+mn-cs"/>
              </a:rPr>
              <a:t>How you can use this slide:</a:t>
            </a:r>
            <a:endParaRPr lang="en-GB" dirty="0"/>
          </a:p>
          <a:p>
            <a:pPr marL="171450" indent="-171450">
              <a:buFont typeface="Arial" panose="020B0604020202020204" pitchFamily="34" charset="0"/>
              <a:buChar char="•"/>
            </a:pPr>
            <a:r>
              <a:rPr lang="en-GB" dirty="0"/>
              <a:t>Emphasize that the core team represents the necessary specialties required to establish the service, and can often be drawn from existing roles by implementing protected MDT time</a:t>
            </a:r>
          </a:p>
          <a:p>
            <a:pPr marL="171450" indent="-171450">
              <a:buFont typeface="Arial" panose="020B0604020202020204" pitchFamily="34" charset="0"/>
              <a:buChar char="•"/>
            </a:pPr>
            <a:r>
              <a:rPr lang="en-GB" dirty="0"/>
              <a:t>Explain that the extended team provides access to additional expertise without requiring full‑time involvement from all specialties</a:t>
            </a:r>
          </a:p>
          <a:p>
            <a:pPr marL="171450" indent="-171450">
              <a:buFont typeface="Arial" panose="020B0604020202020204" pitchFamily="34" charset="0"/>
              <a:buChar char="•"/>
            </a:pPr>
            <a:r>
              <a:rPr lang="en-GB" dirty="0"/>
              <a:t>Reinforce that not all roles need to be recruited immediately; participation can be formalized through agreed referral pathways and MDT input</a:t>
            </a:r>
            <a:endParaRPr lang="en-US" dirty="0"/>
          </a:p>
          <a:p>
            <a:endParaRPr lang="en-US" dirty="0"/>
          </a:p>
        </p:txBody>
      </p:sp>
      <p:sp>
        <p:nvSpPr>
          <p:cNvPr id="4" name="Slide Number Placeholder 3"/>
          <p:cNvSpPr>
            <a:spLocks noGrp="1"/>
          </p:cNvSpPr>
          <p:nvPr>
            <p:ph type="sldNum" sz="quarter" idx="5"/>
          </p:nvPr>
        </p:nvSpPr>
        <p:spPr/>
        <p:txBody>
          <a:bodyPr/>
          <a:lstStyle/>
          <a:p>
            <a:fld id="{924335B9-9269-4863-B607-2BC7CAAED963}" type="slidenum">
              <a:rPr lang="en-US" smtClean="0"/>
              <a:t>24</a:t>
            </a:fld>
            <a:endParaRPr lang="en-US"/>
          </a:p>
        </p:txBody>
      </p:sp>
    </p:spTree>
    <p:extLst>
      <p:ext uri="{BB962C8B-B14F-4D97-AF65-F5344CB8AC3E}">
        <p14:creationId xmlns:p14="http://schemas.microsoft.com/office/powerpoint/2010/main" val="11350206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t" latinLnBrk="0" hangingPunct="1">
              <a:lnSpc>
                <a:spcPts val="15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How you can use this slide: </a:t>
            </a:r>
            <a:r>
              <a:rPr kumimoji="0" lang="en-GB"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customize this agenda by inserting local details and adjusting or reordering sections to align with the purpose of your presentation, your stakeholder audience, and local priorities; the example shown reflects the structure of this toolkit. </a:t>
            </a:r>
          </a:p>
          <a:p>
            <a:endParaRPr lang="en-US" dirty="0"/>
          </a:p>
        </p:txBody>
      </p:sp>
      <p:sp>
        <p:nvSpPr>
          <p:cNvPr id="4" name="Slide Number Placeholder 3"/>
          <p:cNvSpPr>
            <a:spLocks noGrp="1"/>
          </p:cNvSpPr>
          <p:nvPr>
            <p:ph type="sldNum" sz="quarter" idx="5"/>
          </p:nvPr>
        </p:nvSpPr>
        <p:spPr/>
        <p:txBody>
          <a:bodyPr/>
          <a:lstStyle/>
          <a:p>
            <a:fld id="{924335B9-9269-4863-B607-2BC7CAAED963}" type="slidenum">
              <a:rPr lang="en-US" smtClean="0"/>
              <a:t>7</a:t>
            </a:fld>
            <a:endParaRPr lang="en-US"/>
          </a:p>
        </p:txBody>
      </p:sp>
    </p:spTree>
    <p:extLst>
      <p:ext uri="{BB962C8B-B14F-4D97-AF65-F5344CB8AC3E}">
        <p14:creationId xmlns:p14="http://schemas.microsoft.com/office/powerpoint/2010/main" val="29374707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Slide purpose: </a:t>
            </a:r>
            <a:r>
              <a:rPr lang="en-GB" dirty="0"/>
              <a:t>this slide answers the key stakeholder question: “How will the service actually work day‑to‑day?” It should reassure leaders that the proposed center is operationally credible and deliverable. You should tailor examples to reflect existing services and structures at [Institution Name]. Emphasize that centralization refers to coordination and oversight, not necessarily centralizing all care delivery in one physical location.</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How you can use this slide:</a:t>
            </a:r>
            <a:endParaRPr lang="en-US" b="1" dirty="0"/>
          </a:p>
          <a:p>
            <a:pPr marL="171450" indent="-171450">
              <a:buFont typeface="Arial" panose="020B0604020202020204" pitchFamily="34" charset="0"/>
              <a:buChar char="•"/>
            </a:pPr>
            <a:r>
              <a:rPr lang="en-GB" dirty="0"/>
              <a:t>Emphasize that centralized care coordination is about structure and defined processes, rather than creating unnecessary complexity</a:t>
            </a:r>
          </a:p>
          <a:p>
            <a:pPr marL="171450" indent="-171450">
              <a:buFont typeface="Arial" panose="020B0604020202020204" pitchFamily="34" charset="0"/>
              <a:buChar char="•"/>
            </a:pPr>
            <a:r>
              <a:rPr lang="en-GB" dirty="0"/>
              <a:t>Frame the model as a way of formalizing and improving work that already occurs, rather than adding parallel systems</a:t>
            </a:r>
          </a:p>
          <a:p>
            <a:pPr marL="171450" indent="-171450">
              <a:buFont typeface="Arial" panose="020B0604020202020204" pitchFamily="34" charset="0"/>
              <a:buChar char="•"/>
            </a:pPr>
            <a:r>
              <a:rPr lang="en-GB" dirty="0"/>
              <a:t>Highlight how coordination drives efficiency, safety, and accountability</a:t>
            </a:r>
            <a:endParaRPr lang="en-US" dirty="0"/>
          </a:p>
          <a:p>
            <a:endParaRPr lang="en-US" dirty="0"/>
          </a:p>
        </p:txBody>
      </p:sp>
      <p:sp>
        <p:nvSpPr>
          <p:cNvPr id="4" name="Slide Number Placeholder 3"/>
          <p:cNvSpPr>
            <a:spLocks noGrp="1"/>
          </p:cNvSpPr>
          <p:nvPr>
            <p:ph type="sldNum" sz="quarter" idx="5"/>
          </p:nvPr>
        </p:nvSpPr>
        <p:spPr/>
        <p:txBody>
          <a:bodyPr/>
          <a:lstStyle/>
          <a:p>
            <a:fld id="{924335B9-9269-4863-B607-2BC7CAAED963}" type="slidenum">
              <a:rPr lang="en-US" smtClean="0"/>
              <a:t>25</a:t>
            </a:fld>
            <a:endParaRPr lang="en-US"/>
          </a:p>
        </p:txBody>
      </p:sp>
    </p:spTree>
    <p:extLst>
      <p:ext uri="{BB962C8B-B14F-4D97-AF65-F5344CB8AC3E}">
        <p14:creationId xmlns:p14="http://schemas.microsoft.com/office/powerpoint/2010/main" val="21218388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purpose: </a:t>
            </a:r>
            <a:r>
              <a:rPr lang="en-GB" dirty="0"/>
              <a:t>this slide outlines a practical, phased pathway for establishing and embedding an amyloidosis service, showing hospital stakeholders that implementation is structured and sustainable. It demonstrates how the service can progress from initial resourcing to long‑term delivery.</a:t>
            </a:r>
          </a:p>
          <a:p>
            <a:endParaRPr lang="en-GB" dirty="0"/>
          </a:p>
          <a:p>
            <a:r>
              <a:rPr lang="en-GB" b="1" dirty="0"/>
              <a:t>How you can use this slide:</a:t>
            </a:r>
          </a:p>
          <a:p>
            <a:pPr marL="171450" indent="-171450">
              <a:buFont typeface="Arial" panose="020B0604020202020204" pitchFamily="34" charset="0"/>
              <a:buChar char="•"/>
            </a:pPr>
            <a:r>
              <a:rPr lang="en-GB" dirty="0"/>
              <a:t>Use this slide to reassure stakeholders that service development can be phased and managed sensibly</a:t>
            </a:r>
          </a:p>
          <a:p>
            <a:pPr marL="171450" indent="-171450">
              <a:buFont typeface="Arial" panose="020B0604020202020204" pitchFamily="34" charset="0"/>
              <a:buChar char="•"/>
            </a:pPr>
            <a:r>
              <a:rPr lang="en-GB" dirty="0"/>
              <a:t>Emphasize that early phases largely build on existing staff and systems, rather than requiring major upfront investment</a:t>
            </a:r>
          </a:p>
          <a:p>
            <a:pPr marL="171450" indent="-171450">
              <a:buFont typeface="Arial" panose="020B0604020202020204" pitchFamily="34" charset="0"/>
              <a:buChar char="•"/>
            </a:pPr>
            <a:r>
              <a:rPr lang="en-GB" dirty="0"/>
              <a:t>Adapt each stage to reflect your local priorities</a:t>
            </a:r>
          </a:p>
          <a:p>
            <a:pPr marL="171450" indent="-171450">
              <a:buFont typeface="Arial" panose="020B0604020202020204" pitchFamily="34" charset="0"/>
              <a:buChar char="•"/>
            </a:pPr>
            <a:r>
              <a:rPr lang="en-GB" dirty="0"/>
              <a:t>Use the pathway to frame discussions about funding, timelines, and next steps</a:t>
            </a:r>
          </a:p>
          <a:p>
            <a:pPr marL="171450" indent="-171450">
              <a:buFont typeface="Arial" panose="020B0604020202020204" pitchFamily="34" charset="0"/>
              <a:buChar char="•"/>
            </a:pPr>
            <a:r>
              <a:rPr lang="en-GB" dirty="0"/>
              <a:t>Position sustainability as an ongoing process of refining services, rather than a one‑off launch</a:t>
            </a:r>
            <a:endParaRPr lang="en-US" dirty="0"/>
          </a:p>
          <a:p>
            <a:endParaRPr lang="en-US" dirty="0"/>
          </a:p>
        </p:txBody>
      </p:sp>
      <p:sp>
        <p:nvSpPr>
          <p:cNvPr id="4" name="Slide Number Placeholder 3"/>
          <p:cNvSpPr>
            <a:spLocks noGrp="1"/>
          </p:cNvSpPr>
          <p:nvPr>
            <p:ph type="sldNum" sz="quarter" idx="5"/>
          </p:nvPr>
        </p:nvSpPr>
        <p:spPr/>
        <p:txBody>
          <a:bodyPr/>
          <a:lstStyle/>
          <a:p>
            <a:fld id="{924335B9-9269-4863-B607-2BC7CAAED963}" type="slidenum">
              <a:rPr lang="en-US" smtClean="0"/>
              <a:t>26</a:t>
            </a:fld>
            <a:endParaRPr lang="en-US"/>
          </a:p>
        </p:txBody>
      </p:sp>
    </p:spTree>
    <p:extLst>
      <p:ext uri="{BB962C8B-B14F-4D97-AF65-F5344CB8AC3E}">
        <p14:creationId xmlns:p14="http://schemas.microsoft.com/office/powerpoint/2010/main" val="25102250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Slide purpose: </a:t>
            </a:r>
            <a:r>
              <a:rPr lang="en-GB" dirty="0"/>
              <a:t>this slide provides example timelines to illustrate how an amyloidosis service can be implemented in a phased and manageable way. Its purpose is to show that service development does not need to be all‑or‑nothing and can progress at a pace that reflects local capacity and priorities.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How you can use this slide: </a:t>
            </a:r>
          </a:p>
          <a:p>
            <a:pPr marL="171450" indent="-171450" fontAlgn="t">
              <a:lnSpc>
                <a:spcPts val="1500"/>
              </a:lnSpc>
              <a:buFont typeface="Arial" panose="020B0604020202020204" pitchFamily="34" charset="0"/>
              <a:buChar char="•"/>
            </a:pPr>
            <a:r>
              <a:rPr lang="en-GB" b="0" i="0" dirty="0">
                <a:effectLst/>
                <a:latin typeface="Segoe UI" panose="020B0502040204020203" pitchFamily="34" charset="0"/>
              </a:rPr>
              <a:t>Use this slide to demonstrate that implementation can be staged over time, with early progress made before the service is </a:t>
            </a:r>
            <a:br>
              <a:rPr lang="en-GB" b="0" i="0" dirty="0">
                <a:effectLst/>
                <a:latin typeface="Segoe UI" panose="020B0502040204020203" pitchFamily="34" charset="0"/>
              </a:rPr>
            </a:br>
            <a:r>
              <a:rPr lang="en-GB" b="0" i="0" dirty="0">
                <a:effectLst/>
                <a:latin typeface="Segoe UI" panose="020B0502040204020203" pitchFamily="34" charset="0"/>
              </a:rPr>
              <a:t>fully mature</a:t>
            </a:r>
          </a:p>
          <a:p>
            <a:pPr marL="171450" indent="-171450" fontAlgn="t">
              <a:lnSpc>
                <a:spcPts val="1500"/>
              </a:lnSpc>
              <a:buFont typeface="Arial" panose="020B0604020202020204" pitchFamily="34" charset="0"/>
              <a:buChar char="•"/>
            </a:pPr>
            <a:r>
              <a:rPr lang="en-GB" b="0" i="0" dirty="0">
                <a:effectLst/>
                <a:latin typeface="Segoe UI" panose="020B0502040204020203" pitchFamily="34" charset="0"/>
              </a:rPr>
              <a:t>Adapt the phases, activities, and time frames to reflect your local context</a:t>
            </a:r>
          </a:p>
          <a:p>
            <a:pPr marL="171450" indent="-171450" fontAlgn="t">
              <a:lnSpc>
                <a:spcPts val="1500"/>
              </a:lnSpc>
              <a:buFont typeface="Arial" panose="020B0604020202020204" pitchFamily="34" charset="0"/>
              <a:buChar char="•"/>
            </a:pPr>
            <a:r>
              <a:rPr lang="en-GB" b="0" i="0" dirty="0">
                <a:effectLst/>
                <a:latin typeface="Segoe UI" panose="020B0502040204020203" pitchFamily="34" charset="0"/>
              </a:rPr>
              <a:t>Use the timeline to support discussions around phased funding/support or incremental scale‑up</a:t>
            </a:r>
          </a:p>
          <a:p>
            <a:pPr marL="171450" indent="-171450" fontAlgn="t">
              <a:lnSpc>
                <a:spcPts val="1500"/>
              </a:lnSpc>
              <a:buFont typeface="Arial" panose="020B0604020202020204" pitchFamily="34" charset="0"/>
              <a:buChar char="•"/>
            </a:pPr>
            <a:r>
              <a:rPr lang="en-GB" b="0" i="0" dirty="0">
                <a:effectLst/>
                <a:latin typeface="Segoe UI" panose="020B0502040204020203" pitchFamily="34" charset="0"/>
              </a:rPr>
              <a:t>An alternative model for implementation is shown on the next slide. You can choose which slide to use based on your local needs</a:t>
            </a:r>
          </a:p>
          <a:p>
            <a:endParaRPr lang="en-US" dirty="0"/>
          </a:p>
        </p:txBody>
      </p:sp>
      <p:sp>
        <p:nvSpPr>
          <p:cNvPr id="4" name="Slide Number Placeholder 3"/>
          <p:cNvSpPr>
            <a:spLocks noGrp="1"/>
          </p:cNvSpPr>
          <p:nvPr>
            <p:ph type="sldNum" sz="quarter" idx="5"/>
          </p:nvPr>
        </p:nvSpPr>
        <p:spPr/>
        <p:txBody>
          <a:bodyPr/>
          <a:lstStyle/>
          <a:p>
            <a:fld id="{924335B9-9269-4863-B607-2BC7CAAED963}" type="slidenum">
              <a:rPr lang="en-US" smtClean="0"/>
              <a:t>27</a:t>
            </a:fld>
            <a:endParaRPr lang="en-US"/>
          </a:p>
        </p:txBody>
      </p:sp>
    </p:spTree>
    <p:extLst>
      <p:ext uri="{BB962C8B-B14F-4D97-AF65-F5344CB8AC3E}">
        <p14:creationId xmlns:p14="http://schemas.microsoft.com/office/powerpoint/2010/main" val="16942532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Slide purpose: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this slide illustrates a low‑risk, pilot‑and‑scale approach to developing an amyloidosis service. Its purpose is to demonstrate feasibility to stakeholders who are cautious about commitment or cost.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How you can use this slide: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Use this slide when engaging more cautious or resource‑constrained stakeholders to show that service development can </a:t>
            </a:r>
            <a:b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b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start small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Emphasize that the pilot phase uses existing staff and capacity, focusing only on high‑risk or complex cases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Highlight that early tracking of a small number of core metrics allows impact to be assessed quickly and transparently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Frame the scale‑up phase as conditional on learning and evidence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Adapt timelines and scope to suit local needs/realities </a:t>
            </a: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a:p>
            <a:endParaRPr lang="en-US" dirty="0"/>
          </a:p>
        </p:txBody>
      </p:sp>
      <p:sp>
        <p:nvSpPr>
          <p:cNvPr id="4" name="Slide Number Placeholder 3"/>
          <p:cNvSpPr>
            <a:spLocks noGrp="1"/>
          </p:cNvSpPr>
          <p:nvPr>
            <p:ph type="sldNum" sz="quarter" idx="5"/>
          </p:nvPr>
        </p:nvSpPr>
        <p:spPr/>
        <p:txBody>
          <a:bodyPr/>
          <a:lstStyle/>
          <a:p>
            <a:fld id="{924335B9-9269-4863-B607-2BC7CAAED963}" type="slidenum">
              <a:rPr lang="en-US" smtClean="0"/>
              <a:t>28</a:t>
            </a:fld>
            <a:endParaRPr lang="en-US"/>
          </a:p>
        </p:txBody>
      </p:sp>
    </p:spTree>
    <p:extLst>
      <p:ext uri="{BB962C8B-B14F-4D97-AF65-F5344CB8AC3E}">
        <p14:creationId xmlns:p14="http://schemas.microsoft.com/office/powerpoint/2010/main" val="9751307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Slide purpose: </a:t>
            </a:r>
            <a:r>
              <a:rPr lang="en-GB" dirty="0"/>
              <a:t>this slide presents a balanced view of the key challenges associated with establishing an amyloidosis service alongside the practical opportunities and benefits for the institution. Its purpose is to demonstrate that anticipated challenges are understood and manageable.</a:t>
            </a:r>
          </a:p>
          <a:p>
            <a:endParaRPr lang="en-GB" dirty="0"/>
          </a:p>
          <a:p>
            <a:r>
              <a:rPr lang="en-GB" b="1" dirty="0"/>
              <a:t>How you can use this slide: </a:t>
            </a:r>
          </a:p>
          <a:p>
            <a:pPr marL="171450" indent="-171450">
              <a:buFont typeface="Arial" panose="020B0604020202020204" pitchFamily="34" charset="0"/>
              <a:buChar char="•"/>
            </a:pPr>
            <a:r>
              <a:rPr lang="en-GB" dirty="0"/>
              <a:t>Adapt or prioritize rows to reflect local stakeholder concerns (e.g., workforce, cost, volume, expertise).</a:t>
            </a:r>
          </a:p>
          <a:p>
            <a:pPr marL="171450" indent="-171450">
              <a:buFont typeface="Arial" panose="020B0604020202020204" pitchFamily="34" charset="0"/>
              <a:buChar char="•"/>
            </a:pPr>
            <a:r>
              <a:rPr lang="en-GB" dirty="0"/>
              <a:t>Emphasize that many opportunities involve better coordination and use of existing resources, rather than major new infrastructure</a:t>
            </a:r>
          </a:p>
          <a:p>
            <a:pPr marL="171450" indent="-171450">
              <a:buFont typeface="Arial" panose="020B0604020202020204" pitchFamily="34" charset="0"/>
              <a:buChar char="•"/>
            </a:pPr>
            <a:r>
              <a:rPr lang="en-GB" dirty="0"/>
              <a:t>Walk through the challenges column first to demonstrate credibility and realism, then use the opportunities column to show how each challenge can be addressed through service design rather than additional burden</a:t>
            </a:r>
          </a:p>
          <a:p>
            <a:endParaRPr lang="en-US" dirty="0"/>
          </a:p>
        </p:txBody>
      </p:sp>
      <p:sp>
        <p:nvSpPr>
          <p:cNvPr id="4" name="Slide Number Placeholder 3"/>
          <p:cNvSpPr>
            <a:spLocks noGrp="1"/>
          </p:cNvSpPr>
          <p:nvPr>
            <p:ph type="sldNum" sz="quarter" idx="5"/>
          </p:nvPr>
        </p:nvSpPr>
        <p:spPr/>
        <p:txBody>
          <a:bodyPr/>
          <a:lstStyle/>
          <a:p>
            <a:fld id="{924335B9-9269-4863-B607-2BC7CAAED963}" type="slidenum">
              <a:rPr lang="en-US" smtClean="0"/>
              <a:t>29</a:t>
            </a:fld>
            <a:endParaRPr lang="en-US"/>
          </a:p>
        </p:txBody>
      </p:sp>
    </p:spTree>
    <p:extLst>
      <p:ext uri="{BB962C8B-B14F-4D97-AF65-F5344CB8AC3E}">
        <p14:creationId xmlns:p14="http://schemas.microsoft.com/office/powerpoint/2010/main" val="8987982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lnSpc>
                <a:spcPts val="1500"/>
              </a:lnSpc>
              <a:buNone/>
            </a:pPr>
            <a:r>
              <a:rPr lang="en-GB" b="1" i="0" dirty="0">
                <a:effectLst/>
                <a:latin typeface="Segoe UI" panose="020B0502040204020203" pitchFamily="34" charset="0"/>
              </a:rPr>
              <a:t>Slide purpose: </a:t>
            </a:r>
            <a:r>
              <a:rPr lang="en-GB" b="0" i="0" dirty="0">
                <a:effectLst/>
                <a:latin typeface="Segoe UI" panose="020B0502040204020203" pitchFamily="34" charset="0"/>
              </a:rPr>
              <a:t>this slide demonstrates that the proposed amyloidosis service will be accountable and measurable. Its purpose is to reassure hospital leadership that success will be tracked and reviewed, and that investment can be linked to tangible improvements in outcomes. </a:t>
            </a:r>
          </a:p>
          <a:p>
            <a:endParaRPr lang="en-US" dirty="0"/>
          </a:p>
          <a:p>
            <a:r>
              <a:rPr lang="en-US" b="1" dirty="0"/>
              <a:t>How you can use this slide: </a:t>
            </a:r>
          </a:p>
          <a:p>
            <a:pPr marL="171450" indent="-171450">
              <a:buFont typeface="Arial" panose="020B0604020202020204" pitchFamily="34" charset="0"/>
              <a:buChar char="•"/>
            </a:pPr>
            <a:r>
              <a:rPr lang="en-GB" dirty="0"/>
              <a:t>Adapt measures to reflect local priorities and data availability</a:t>
            </a:r>
          </a:p>
          <a:p>
            <a:pPr marL="171450" indent="-171450">
              <a:buFont typeface="Arial" panose="020B0604020202020204" pitchFamily="34" charset="0"/>
              <a:buChar char="•"/>
            </a:pPr>
            <a:r>
              <a:rPr lang="en-GB" dirty="0"/>
              <a:t>Use this slide to show that the service is designed with clear success measures from the outset</a:t>
            </a:r>
          </a:p>
          <a:p>
            <a:pPr marL="171450" indent="-171450">
              <a:buFont typeface="Arial" panose="020B0604020202020204" pitchFamily="34" charset="0"/>
              <a:buChar char="•"/>
            </a:pPr>
            <a:r>
              <a:rPr lang="en-GB" dirty="0"/>
              <a:t>Emphasize that metrics can be phased, starting with a small number of core indicators and expanding as the service matures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kern="1200" dirty="0">
                <a:solidFill>
                  <a:schemeClr val="tx1"/>
                </a:solidFill>
                <a:effectLst/>
                <a:latin typeface="+mn-lt"/>
                <a:ea typeface="+mn-ea"/>
                <a:cs typeface="+mn-cs"/>
              </a:rPr>
              <a:t>When possible, align measures with the </a:t>
            </a:r>
            <a:r>
              <a:rPr lang="en-GB" sz="1200" b="1" i="0" kern="1200" dirty="0">
                <a:solidFill>
                  <a:schemeClr val="tx1"/>
                </a:solidFill>
                <a:effectLst/>
                <a:latin typeface="+mn-lt"/>
                <a:ea typeface="+mn-ea"/>
                <a:cs typeface="+mn-cs"/>
              </a:rPr>
              <a:t>data burden collection framework</a:t>
            </a:r>
            <a:r>
              <a:rPr lang="en-GB" sz="1200" b="0" i="0" kern="1200" dirty="0">
                <a:solidFill>
                  <a:schemeClr val="tx1"/>
                </a:solidFill>
                <a:effectLst/>
                <a:latin typeface="+mn-lt"/>
                <a:ea typeface="+mn-ea"/>
                <a:cs typeface="+mn-cs"/>
              </a:rPr>
              <a:t> to ensure consistency and credibility</a:t>
            </a:r>
          </a:p>
          <a:p>
            <a:endParaRPr lang="en-US" dirty="0"/>
          </a:p>
        </p:txBody>
      </p:sp>
      <p:sp>
        <p:nvSpPr>
          <p:cNvPr id="4" name="Slide Number Placeholder 3"/>
          <p:cNvSpPr>
            <a:spLocks noGrp="1"/>
          </p:cNvSpPr>
          <p:nvPr>
            <p:ph type="sldNum" sz="quarter" idx="5"/>
          </p:nvPr>
        </p:nvSpPr>
        <p:spPr/>
        <p:txBody>
          <a:bodyPr/>
          <a:lstStyle/>
          <a:p>
            <a:fld id="{924335B9-9269-4863-B607-2BC7CAAED963}" type="slidenum">
              <a:rPr lang="en-US" smtClean="0"/>
              <a:t>30</a:t>
            </a:fld>
            <a:endParaRPr lang="en-US"/>
          </a:p>
        </p:txBody>
      </p:sp>
    </p:spTree>
    <p:extLst>
      <p:ext uri="{BB962C8B-B14F-4D97-AF65-F5344CB8AC3E}">
        <p14:creationId xmlns:p14="http://schemas.microsoft.com/office/powerpoint/2010/main" val="29164947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727476-D87E-114C-4786-F7E9B5FC71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44B97D-930A-1AD3-E90D-82B2E920805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D6BE6224-BC06-FAEC-7F58-605102453551}"/>
              </a:ext>
            </a:extLst>
          </p:cNvPr>
          <p:cNvSpPr>
            <a:spLocks noGrp="1"/>
          </p:cNvSpPr>
          <p:nvPr>
            <p:ph type="body" idx="1"/>
          </p:nvPr>
        </p:nvSpPr>
        <p:spPr/>
        <p:txBody>
          <a:bodyPr/>
          <a:lstStyle/>
          <a:p>
            <a:r>
              <a:rPr lang="en-US" b="1" dirty="0"/>
              <a:t>Section overview: </a:t>
            </a:r>
            <a:r>
              <a:rPr lang="en-GB" b="0" dirty="0"/>
              <a:t>this section provides guidance on how to create a focused and credible request to key stakeholders, such as funding, approval to proceed, or endorsement of next steps. This section helps s to translate awareness into decision‑making and action.</a:t>
            </a:r>
          </a:p>
          <a:p>
            <a:endParaRPr lang="en-US" b="0" dirty="0"/>
          </a:p>
          <a:p>
            <a:endParaRPr lang="en-US" b="0" dirty="0"/>
          </a:p>
          <a:p>
            <a:endParaRPr lang="en-US" dirty="0"/>
          </a:p>
        </p:txBody>
      </p:sp>
      <p:sp>
        <p:nvSpPr>
          <p:cNvPr id="4" name="Slide Number Placeholder 3">
            <a:extLst>
              <a:ext uri="{FF2B5EF4-FFF2-40B4-BE49-F238E27FC236}">
                <a16:creationId xmlns:a16="http://schemas.microsoft.com/office/drawing/2014/main" id="{942B40AB-AF6E-5BBC-F8EB-B9466F4F0B64}"/>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EDDC02DD-F80E-43AE-83A1-DB3BB9DD281F}"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31</a:t>
            </a:fld>
            <a:endParaRPr kumimoji="0" lang="en-US" sz="12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40551256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Slide purpose: </a:t>
            </a:r>
            <a:r>
              <a:rPr lang="en-GB" dirty="0"/>
              <a:t>this slide is designed to clearly articulate what support, approval, or decision is being sought from hospital stakeholders to progress the development of an amyloidosis service. Its purpose is to move the discussion from awareness and understanding to actionable next steps. Update the slide with your call-to-action statements. </a:t>
            </a:r>
          </a:p>
          <a:p>
            <a:endParaRPr lang="en-GB" dirty="0"/>
          </a:p>
          <a:p>
            <a:r>
              <a:rPr lang="en-GB" b="1" dirty="0"/>
              <a:t>How you can use this slide: </a:t>
            </a:r>
          </a:p>
          <a:p>
            <a:pPr marL="171450" indent="-171450">
              <a:buFont typeface="Arial" panose="020B0604020202020204" pitchFamily="34" charset="0"/>
              <a:buChar char="•"/>
            </a:pPr>
            <a:r>
              <a:rPr lang="en-GB" dirty="0"/>
              <a:t>Use this slide to be explicit and focused about your ask; avoid vague requests for “support” without a defined outcome</a:t>
            </a:r>
          </a:p>
          <a:p>
            <a:pPr marL="171450" indent="-171450">
              <a:buFont typeface="Arial" panose="020B0604020202020204" pitchFamily="34" charset="0"/>
              <a:buChar char="•"/>
            </a:pPr>
            <a:r>
              <a:rPr lang="en-GB" dirty="0"/>
              <a:t>Select a call to action that matches the maturity of your proposal (e.g., endorsement, funding, approval to pilot, or agreement to proceed)</a:t>
            </a:r>
          </a:p>
          <a:p>
            <a:pPr marL="171450" indent="-171450">
              <a:buFont typeface="Arial" panose="020B0604020202020204" pitchFamily="34" charset="0"/>
              <a:buChar char="•"/>
            </a:pPr>
            <a:r>
              <a:rPr lang="en-GB" dirty="0"/>
              <a:t>Tailor the request to your audience’s role and authority (e.g., executive, finance, operations, clinical leadership)</a:t>
            </a:r>
          </a:p>
          <a:p>
            <a:pPr marL="171450" indent="-171450">
              <a:buFont typeface="Arial" panose="020B0604020202020204" pitchFamily="34" charset="0"/>
              <a:buChar char="•"/>
            </a:pPr>
            <a:r>
              <a:rPr lang="en-GB" dirty="0"/>
              <a:t>Emphasize that the request is proportionate and achievable, often building on existing infrastructure and workforce</a:t>
            </a:r>
          </a:p>
          <a:p>
            <a:pPr marL="171450" indent="-171450">
              <a:buFont typeface="Arial" panose="020B0604020202020204" pitchFamily="34" charset="0"/>
              <a:buChar char="•"/>
            </a:pPr>
            <a:r>
              <a:rPr lang="en-GB" dirty="0"/>
              <a:t>Clearly state what decision is needed now and what the next steps will be if approval is given</a:t>
            </a:r>
          </a:p>
          <a:p>
            <a:pPr marL="171450" indent="-171450">
              <a:buFont typeface="Arial" panose="020B0604020202020204" pitchFamily="34" charset="0"/>
              <a:buChar char="•"/>
            </a:pPr>
            <a:endParaRPr lang="en-GB" dirty="0"/>
          </a:p>
          <a:p>
            <a:endParaRPr lang="en-US" dirty="0"/>
          </a:p>
        </p:txBody>
      </p:sp>
      <p:sp>
        <p:nvSpPr>
          <p:cNvPr id="4" name="Slide Number Placeholder 3"/>
          <p:cNvSpPr>
            <a:spLocks noGrp="1"/>
          </p:cNvSpPr>
          <p:nvPr>
            <p:ph type="sldNum" sz="quarter" idx="5"/>
          </p:nvPr>
        </p:nvSpPr>
        <p:spPr/>
        <p:txBody>
          <a:bodyPr/>
          <a:lstStyle/>
          <a:p>
            <a:fld id="{924335B9-9269-4863-B607-2BC7CAAED963}" type="slidenum">
              <a:rPr lang="en-US" smtClean="0"/>
              <a:t>32</a:t>
            </a:fld>
            <a:endParaRPr lang="en-US"/>
          </a:p>
        </p:txBody>
      </p:sp>
    </p:spTree>
    <p:extLst>
      <p:ext uri="{BB962C8B-B14F-4D97-AF65-F5344CB8AC3E}">
        <p14:creationId xmlns:p14="http://schemas.microsoft.com/office/powerpoint/2010/main" val="36628273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BC2D0A-527B-DC1A-988D-199974DC96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A88FB4-9528-9448-2210-6D2E5B5C8B6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85366502-F61F-F588-9A48-CDD5B94BAF8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Section overview: </a:t>
            </a:r>
            <a:r>
              <a:rPr lang="en-GB" sz="1200" dirty="0">
                <a:latin typeface="Aptos Light" panose="020B0004020202020204" pitchFamily="34" charset="0"/>
              </a:rPr>
              <a:t>examples of successful amyloidosis services that demonstrate the tangible benefits of establishing a coordinated, multidisciplinary approach. These case studies will help you to illustrate to key stakeholders how multidisciplinary models can improve patient outcomes, service efficiency, and organizational capability, and what impact a similar approach could have in your local setting.</a:t>
            </a:r>
            <a:endParaRPr lang="en-US" sz="1200" dirty="0">
              <a:latin typeface="Aptos Light" panose="020B0004020202020204" pitchFamily="34" charset="0"/>
            </a:endParaRPr>
          </a:p>
          <a:p>
            <a:endParaRPr lang="en-US" dirty="0"/>
          </a:p>
        </p:txBody>
      </p:sp>
      <p:sp>
        <p:nvSpPr>
          <p:cNvPr id="4" name="Slide Number Placeholder 3">
            <a:extLst>
              <a:ext uri="{FF2B5EF4-FFF2-40B4-BE49-F238E27FC236}">
                <a16:creationId xmlns:a16="http://schemas.microsoft.com/office/drawing/2014/main" id="{7BC3FEC3-8889-4DDB-5A81-D29E8F49627E}"/>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EDDC02DD-F80E-43AE-83A1-DB3BB9DD281F}"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33</a:t>
            </a:fld>
            <a:endParaRPr kumimoji="0" lang="en-US" sz="12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5690109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How you can use this slide: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these aims should be tailored to your audience and the decision you are seeking. Replace placeholders with accurate local details. Emphasize organizational relevance rather than clinical detail. Keep the final aim explicit about what you want stakeholders to do as a result of this presentation. Use this slide to clearly set expectations and signal that the discussion will focus on solutions and impact, not just clinical background. Add more objectives if you need to; however, try to keep this slide concise and focused on the key outputs you would like to obtain from the discussion.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Other objectives could include: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Increase awareness of amyloidosis and its impact within [Institution / Service Area]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Highlight current challenges and variation in patient pathways at [Hospital Name]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Introduce the concept of a multidisciplinary amyloidosis service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Invite [stakeholder group] to contribute to service design and prioritization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Describe the essential components of an effective multidisciplinary amyloidosis service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Explore how this model could be adapted within [local infrastructure / workforce constraints]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Identify opportunities for integration with existing services at [Institution Name]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Secure strategic support for phased implementation at [Institution / ICS]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Show how a multidisciplinary amyloidosis service aligns with [local strategy /national priorities]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Describe the role of specialist services in improving equity and access</a:t>
            </a: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a:p>
            <a:endParaRPr lang="en-US" dirty="0"/>
          </a:p>
        </p:txBody>
      </p:sp>
      <p:sp>
        <p:nvSpPr>
          <p:cNvPr id="4" name="Slide Number Placeholder 3"/>
          <p:cNvSpPr>
            <a:spLocks noGrp="1"/>
          </p:cNvSpPr>
          <p:nvPr>
            <p:ph type="sldNum" sz="quarter" idx="5"/>
          </p:nvPr>
        </p:nvSpPr>
        <p:spPr/>
        <p:txBody>
          <a:bodyPr/>
          <a:lstStyle/>
          <a:p>
            <a:fld id="{924335B9-9269-4863-B607-2BC7CAAED963}" type="slidenum">
              <a:rPr lang="en-US" smtClean="0"/>
              <a:t>8</a:t>
            </a:fld>
            <a:endParaRPr lang="en-US"/>
          </a:p>
        </p:txBody>
      </p:sp>
    </p:spTree>
    <p:extLst>
      <p:ext uri="{BB962C8B-B14F-4D97-AF65-F5344CB8AC3E}">
        <p14:creationId xmlns:p14="http://schemas.microsoft.com/office/powerpoint/2010/main" val="37681632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C3340-B1C9-2B12-7582-1D502389CB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D2A7D6-4439-2517-9010-4D8A8221BB39}"/>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1309FBF-2C56-12CE-00B0-86DF10687E7A}"/>
              </a:ext>
            </a:extLst>
          </p:cNvPr>
          <p:cNvSpPr>
            <a:spLocks noGrp="1"/>
          </p:cNvSpPr>
          <p:nvPr>
            <p:ph type="body" idx="1"/>
          </p:nvPr>
        </p:nvSpPr>
        <p:spPr/>
        <p:txBody>
          <a:bodyPr/>
          <a:lstStyle/>
          <a:p>
            <a:r>
              <a:rPr lang="en-US" b="1" dirty="0"/>
              <a:t>Section overview: </a:t>
            </a:r>
            <a:r>
              <a:rPr lang="en-US" b="0" dirty="0"/>
              <a:t>this section can be used to demonstrate general gaps in amyloidosis care and illustrate the need for specialized care. You can use these slides to demonstrate the wider burden of amyloidosis in the absence of local data. </a:t>
            </a:r>
            <a:r>
              <a:rPr lang="en-GB" b="0" dirty="0"/>
              <a:t>The slides in this section can be used to introduce amyloidosis to stakeholders who may not be familiar with the disease. </a:t>
            </a:r>
          </a:p>
          <a:p>
            <a:endParaRPr lang="en-GB" b="0" dirty="0"/>
          </a:p>
          <a:p>
            <a:r>
              <a:rPr lang="en-GB" b="1" dirty="0"/>
              <a:t>Instructions: </a:t>
            </a:r>
            <a:r>
              <a:rPr lang="en-GB" b="0" dirty="0"/>
              <a:t>personalize this title slide to reflect the unmet needs in your region and fill in the placeholders with your </a:t>
            </a:r>
            <a:br>
              <a:rPr lang="en-GB" b="0" dirty="0"/>
            </a:br>
            <a:r>
              <a:rPr lang="en-GB" b="0" dirty="0"/>
              <a:t>local institution.</a:t>
            </a: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Alternative titles could include: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“The case for change: multidisciplinary amyloidosis care at [Institution Name]”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“Why [institution name] needs a multidisciplinary amyloidosis service”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“The rationale for an amyloidosis MDT at [Hospital / Trust]”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“Challenges and unmet needs in amyloidosis care at [XXX]”</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BE56F1D2-B225-CF93-B43E-C6CFAB311D22}"/>
              </a:ext>
            </a:extLst>
          </p:cNvPr>
          <p:cNvSpPr>
            <a:spLocks noGrp="1"/>
          </p:cNvSpPr>
          <p:nvPr>
            <p:ph type="sldNum" sz="quarter" idx="5"/>
          </p:nvPr>
        </p:nvSpPr>
        <p:spPr/>
        <p:txBody>
          <a:bodyPr/>
          <a:lstStyle/>
          <a:p>
            <a:pPr marL="0" marR="0" lvl="0" indent="0" algn="r" defTabSz="914400" eaLnBrk="1" fontAlgn="auto" latinLnBrk="0" hangingPunct="1">
              <a:lnSpc>
                <a:spcPct val="100000"/>
              </a:lnSpc>
              <a:spcBef>
                <a:spcPts val="0"/>
              </a:spcBef>
              <a:spcAft>
                <a:spcPts val="0"/>
              </a:spcAft>
              <a:buClrTx/>
              <a:buSzTx/>
              <a:buFontTx/>
              <a:buNone/>
              <a:tabLst/>
              <a:defRPr/>
            </a:pPr>
            <a:fld id="{EDDC02DD-F80E-43AE-83A1-DB3BB9DD281F}" type="slidenum">
              <a:rPr kumimoji="0" lang="en-US" sz="1200" b="0" i="0" u="none" strike="noStrike" kern="0" cap="none" spc="0" normalizeH="0" baseline="0" noProof="0" smtClean="0">
                <a:ln>
                  <a:noFill/>
                </a:ln>
                <a:solidFill>
                  <a:sysClr val="windowText" lastClr="000000"/>
                </a:solidFill>
                <a:effectLst/>
                <a:uLnTx/>
                <a:uFillTx/>
              </a:rPr>
              <a:pPr marL="0" marR="0" lvl="0" indent="0" algn="r" defTabSz="914400" eaLnBrk="1" fontAlgn="auto" latinLnBrk="0" hangingPunct="1">
                <a:lnSpc>
                  <a:spcPct val="100000"/>
                </a:lnSpc>
                <a:spcBef>
                  <a:spcPts val="0"/>
                </a:spcBef>
                <a:spcAft>
                  <a:spcPts val="0"/>
                </a:spcAft>
                <a:buClrTx/>
                <a:buSzTx/>
                <a:buFontTx/>
                <a:buNone/>
                <a:tabLst/>
                <a:defRPr/>
              </a:pPr>
              <a:t>9</a:t>
            </a:fld>
            <a:endParaRPr kumimoji="0" lang="en-US" sz="12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27527337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Slide purpose: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this slide is intended to provide hospital stakeholders with a high‑level understanding of amyloidosis, sufficient to appreciate its complexity and why standard care models are often inadequate.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How you can use this slide: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Keep the explanation simple, nontechnical, and concise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Focus on amyloidosis as a rare, multisystem, high‑risk condition, rather than providing detailed pathophysiology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Emphasize features that make care challenging (nonspecific symptoms, multisystem involvement, multiple disease types)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Avoid in-depth clinical detail or treatment algorithms unless appropriate for your audience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This slide should act as a foundation for subsequent discussion of care gaps and the need for a coordinated multidisciplinary approach</a:t>
            </a: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a:p>
            <a:endParaRPr lang="en-US" dirty="0"/>
          </a:p>
        </p:txBody>
      </p:sp>
      <p:sp>
        <p:nvSpPr>
          <p:cNvPr id="4" name="Slide Number Placeholder 3"/>
          <p:cNvSpPr>
            <a:spLocks noGrp="1"/>
          </p:cNvSpPr>
          <p:nvPr>
            <p:ph type="sldNum" sz="quarter" idx="5"/>
          </p:nvPr>
        </p:nvSpPr>
        <p:spPr/>
        <p:txBody>
          <a:bodyPr/>
          <a:lstStyle/>
          <a:p>
            <a:fld id="{924335B9-9269-4863-B607-2BC7CAAED963}" type="slidenum">
              <a:rPr lang="en-US" smtClean="0"/>
              <a:t>10</a:t>
            </a:fld>
            <a:endParaRPr lang="en-US"/>
          </a:p>
        </p:txBody>
      </p:sp>
    </p:spTree>
    <p:extLst>
      <p:ext uri="{BB962C8B-B14F-4D97-AF65-F5344CB8AC3E}">
        <p14:creationId xmlns:p14="http://schemas.microsoft.com/office/powerpoint/2010/main" val="35138314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Slide purpose: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this slide provides a top‑line introduction to the main types of amyloidosis, highlighting key differences in disease burden and implications for hospital care. Its purpose is to give leaders sufficient context to understand why coordinated service models are needed.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t" latinLnBrk="0" hangingPunct="1">
              <a:lnSpc>
                <a:spcPts val="1500"/>
              </a:lnSpc>
              <a:spcBef>
                <a:spcPts val="0"/>
              </a:spcBef>
              <a:spcAft>
                <a:spcPts val="0"/>
              </a:spcAft>
              <a:buClrTx/>
              <a:buSzTx/>
              <a:buFont typeface="Arial" panose="020B0604020202020204" pitchFamily="34" charset="0"/>
              <a:buNone/>
              <a:tabLst/>
              <a:defRPr/>
            </a:pPr>
            <a:r>
              <a:rPr kumimoji="0" lang="en-GB" sz="1200" b="1"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How you can use this slide:</a:t>
            </a:r>
            <a:endParaRPr kumimoji="0" lang="en-GB"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endParaRPr>
          </a:p>
          <a:p>
            <a:pPr marL="171450" marR="0" lvl="0" indent="-171450" algn="l" defTabSz="914400" rtl="0" eaLnBrk="1" fontAlgn="t" latinLnBrk="0" hangingPunct="1">
              <a:lnSpc>
                <a:spcPts val="15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Use this slide early in the deck to establish a shared baseline understanding of AL amyloidosis and ATTR</a:t>
            </a:r>
          </a:p>
          <a:p>
            <a:pPr marL="171450" marR="0" lvl="0" indent="-171450" algn="l" defTabSz="914400" rtl="0" eaLnBrk="1" fontAlgn="t" latinLnBrk="0" hangingPunct="1">
              <a:lnSpc>
                <a:spcPts val="15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Focus on high‑level impact (aggressiveness, diagnostic delay, system burden), not pathophysiology</a:t>
            </a:r>
          </a:p>
          <a:p>
            <a:pPr marL="171450" marR="0" lvl="0" indent="-171450" algn="l" defTabSz="914400" rtl="0" eaLnBrk="1" fontAlgn="t" latinLnBrk="0" hangingPunct="1">
              <a:lnSpc>
                <a:spcPts val="15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Avoid in-depth clinical discussion; this slide is intended to frame the problem, not provide teaching</a:t>
            </a:r>
          </a:p>
          <a:p>
            <a:pPr marL="171450" marR="0" lvl="0" indent="-171450" algn="l" defTabSz="914400" rtl="0" eaLnBrk="1" fontAlgn="t" latinLnBrk="0" hangingPunct="1">
              <a:lnSpc>
                <a:spcPts val="15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Adapt or remove sections depending on local service focus (e.g., ATTR‑focused centers)</a:t>
            </a:r>
          </a:p>
          <a:p>
            <a:pPr marL="171450" marR="0" lvl="0" indent="-171450" algn="l" defTabSz="914400" rtl="0" eaLnBrk="1" fontAlgn="t" latinLnBrk="0" hangingPunct="1">
              <a:lnSpc>
                <a:spcPts val="15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Use this slide to set up subsequent slides on diagnostic gaps, patient impact, and the need for multidisciplinary services</a:t>
            </a:r>
          </a:p>
          <a:p>
            <a:endParaRPr lang="en-US" dirty="0"/>
          </a:p>
        </p:txBody>
      </p:sp>
      <p:sp>
        <p:nvSpPr>
          <p:cNvPr id="4" name="Slide Number Placeholder 3"/>
          <p:cNvSpPr>
            <a:spLocks noGrp="1"/>
          </p:cNvSpPr>
          <p:nvPr>
            <p:ph type="sldNum" sz="quarter" idx="5"/>
          </p:nvPr>
        </p:nvSpPr>
        <p:spPr/>
        <p:txBody>
          <a:bodyPr/>
          <a:lstStyle/>
          <a:p>
            <a:fld id="{924335B9-9269-4863-B607-2BC7CAAED963}" type="slidenum">
              <a:rPr lang="en-US" smtClean="0"/>
              <a:t>11</a:t>
            </a:fld>
            <a:endParaRPr lang="en-US"/>
          </a:p>
        </p:txBody>
      </p:sp>
    </p:spTree>
    <p:extLst>
      <p:ext uri="{BB962C8B-B14F-4D97-AF65-F5344CB8AC3E}">
        <p14:creationId xmlns:p14="http://schemas.microsoft.com/office/powerpoint/2010/main" val="30315023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rPr>
              <a:t>Slide purpose: </a:t>
            </a: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this slide illustrates the significant diagnostic delays and fragmented patient journeys experienced by individuals with AL amyloidosis. It highlights how delayed recognition contributes to worsened outcomes and increased hospital resource use.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How you can use this slide:</a:t>
            </a:r>
            <a:endParaRPr kumimoji="0" lang="en-GB"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Aptos" panose="02110004020202020204"/>
                <a:ea typeface="+mn-ea"/>
                <a:cs typeface="+mn-cs"/>
              </a:rPr>
              <a:t>Keep explanation simple and assume a non-specialist audience</a:t>
            </a:r>
          </a:p>
          <a:p>
            <a:pPr marL="171450" marR="0" lvl="0" indent="-171450" algn="l" defTabSz="914400" rtl="0" eaLnBrk="1" fontAlgn="t" latinLnBrk="0" hangingPunct="1">
              <a:lnSpc>
                <a:spcPts val="15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Use this slide to demonstrate that diagnostic delay in AL amyloidosis is a system‑level issue, characterized by multiple clinician visits and prolonged time to diagnosis</a:t>
            </a:r>
          </a:p>
          <a:p>
            <a:pPr marL="171450" marR="0" lvl="0" indent="-171450" algn="l" defTabSz="914400" rtl="0" eaLnBrk="1" fontAlgn="t" latinLnBrk="0" hangingPunct="1">
              <a:lnSpc>
                <a:spcPts val="15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Emphasize the operational impact of late diagnosis, including emergency presentations, intensive inpatient care, and complex treatment needs</a:t>
            </a:r>
          </a:p>
          <a:p>
            <a:pPr marL="171450" marR="0" lvl="0" indent="-171450" algn="l" defTabSz="914400" rtl="0" eaLnBrk="1" fontAlgn="t" latinLnBrk="0" hangingPunct="1">
              <a:lnSpc>
                <a:spcPts val="15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Link these findings directly to the need for early referral, red‑flag recognition, and MDT‑led pathways</a:t>
            </a:r>
          </a:p>
          <a:p>
            <a:pPr marL="171450" marR="0" lvl="0" indent="-171450" algn="l" defTabSz="914400" rtl="0" eaLnBrk="1" fontAlgn="t" latinLnBrk="0" hangingPunct="1">
              <a:lnSpc>
                <a:spcPts val="15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Segoe UI" panose="020B0502040204020203" pitchFamily="34" charset="0"/>
                <a:ea typeface="+mn-ea"/>
                <a:cs typeface="+mn-cs"/>
              </a:rPr>
              <a:t>This slide is optional and may be removed or condensed if your proposed center is primarily focused on ATTR rather than AL amyloidosis</a:t>
            </a:r>
          </a:p>
          <a:p>
            <a:endParaRPr lang="en-US" dirty="0"/>
          </a:p>
        </p:txBody>
      </p:sp>
      <p:sp>
        <p:nvSpPr>
          <p:cNvPr id="4" name="Slide Number Placeholder 3"/>
          <p:cNvSpPr>
            <a:spLocks noGrp="1"/>
          </p:cNvSpPr>
          <p:nvPr>
            <p:ph type="sldNum" sz="quarter" idx="5"/>
          </p:nvPr>
        </p:nvSpPr>
        <p:spPr/>
        <p:txBody>
          <a:bodyPr/>
          <a:lstStyle/>
          <a:p>
            <a:fld id="{924335B9-9269-4863-B607-2BC7CAAED963}" type="slidenum">
              <a:rPr lang="en-US" smtClean="0"/>
              <a:t>12</a:t>
            </a:fld>
            <a:endParaRPr lang="en-US"/>
          </a:p>
        </p:txBody>
      </p:sp>
    </p:spTree>
    <p:extLst>
      <p:ext uri="{BB962C8B-B14F-4D97-AF65-F5344CB8AC3E}">
        <p14:creationId xmlns:p14="http://schemas.microsoft.com/office/powerpoint/2010/main" val="19477901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lnSpc>
                <a:spcPts val="1500"/>
              </a:lnSpc>
              <a:buNone/>
            </a:pPr>
            <a:r>
              <a:rPr lang="en-GB" b="1" dirty="0"/>
              <a:t>Slide purpose:</a:t>
            </a:r>
            <a:r>
              <a:rPr lang="en-GB" b="1" i="0" dirty="0">
                <a:effectLst/>
                <a:latin typeface="Segoe UI" panose="020B0502040204020203" pitchFamily="34" charset="0"/>
              </a:rPr>
              <a:t> </a:t>
            </a:r>
            <a:r>
              <a:rPr lang="en-GB" b="0" i="0" dirty="0">
                <a:effectLst/>
                <a:latin typeface="Segoe UI" panose="020B0502040204020203" pitchFamily="34" charset="0"/>
              </a:rPr>
              <a:t>this slide highlights the system‑level gaps in recognizing and diagnosing ATTR. </a:t>
            </a:r>
          </a:p>
          <a:p>
            <a:pPr fontAlgn="t">
              <a:lnSpc>
                <a:spcPts val="1500"/>
              </a:lnSpc>
              <a:buNone/>
            </a:pPr>
            <a:endParaRPr lang="en-GB" b="0" i="0" dirty="0">
              <a:effectLst/>
              <a:latin typeface="Segoe UI" panose="020B0502040204020203" pitchFamily="34" charset="0"/>
            </a:endParaRPr>
          </a:p>
          <a:p>
            <a:pPr marL="0" marR="0" lvl="0" indent="0" algn="l" defTabSz="914400" rtl="0" eaLnBrk="1" fontAlgn="t" latinLnBrk="0" hangingPunct="1">
              <a:lnSpc>
                <a:spcPts val="1500"/>
              </a:lnSpc>
              <a:spcBef>
                <a:spcPts val="0"/>
              </a:spcBef>
              <a:spcAft>
                <a:spcPts val="0"/>
              </a:spcAft>
              <a:buClrTx/>
              <a:buSzTx/>
              <a:buFontTx/>
              <a:buNone/>
              <a:tabLst/>
              <a:defRPr/>
            </a:pPr>
            <a:r>
              <a:rPr lang="en-GB" b="1" i="0" dirty="0">
                <a:effectLst/>
                <a:latin typeface="Segoe UI" panose="020B0502040204020203" pitchFamily="34" charset="0"/>
              </a:rPr>
              <a:t>How you can use this slide:</a:t>
            </a:r>
            <a:endParaRPr lang="en-GB" b="0" i="0" dirty="0">
              <a:effectLst/>
              <a:latin typeface="Segoe UI" panose="020B0502040204020203" pitchFamily="34" charset="0"/>
            </a:endParaRPr>
          </a:p>
          <a:p>
            <a:pPr marL="171450" indent="-171450" fontAlgn="t">
              <a:lnSpc>
                <a:spcPts val="1500"/>
              </a:lnSpc>
              <a:buFont typeface="Arial" panose="020B0604020202020204" pitchFamily="34" charset="0"/>
              <a:buChar char="•"/>
            </a:pPr>
            <a:r>
              <a:rPr lang="en-GB" b="0" i="0" dirty="0">
                <a:effectLst/>
                <a:latin typeface="Segoe UI" panose="020B0502040204020203" pitchFamily="34" charset="0"/>
              </a:rPr>
              <a:t>Use this slide to show that delayed and missed diagnosis is a predictable system issue, not an isolated problem</a:t>
            </a:r>
          </a:p>
          <a:p>
            <a:pPr marL="171450" indent="-171450" fontAlgn="t">
              <a:lnSpc>
                <a:spcPts val="1500"/>
              </a:lnSpc>
              <a:buFont typeface="Arial" panose="020B0604020202020204" pitchFamily="34" charset="0"/>
              <a:buChar char="•"/>
            </a:pPr>
            <a:r>
              <a:rPr lang="en-GB" b="0" i="0" dirty="0">
                <a:effectLst/>
                <a:latin typeface="Segoe UI" panose="020B0502040204020203" pitchFamily="34" charset="0"/>
              </a:rPr>
              <a:t>Emphasize the lengthy time to diagnosis and overlap with common cardiovascular and neurological conditions relevant to hospital services</a:t>
            </a:r>
          </a:p>
          <a:p>
            <a:pPr marL="171450" indent="-171450" fontAlgn="t">
              <a:lnSpc>
                <a:spcPts val="1500"/>
              </a:lnSpc>
              <a:buFont typeface="Arial" panose="020B0604020202020204" pitchFamily="34" charset="0"/>
              <a:buChar char="•"/>
            </a:pPr>
            <a:r>
              <a:rPr lang="en-GB" b="0" i="0" dirty="0">
                <a:effectLst/>
                <a:latin typeface="Segoe UI" panose="020B0502040204020203" pitchFamily="34" charset="0"/>
              </a:rPr>
              <a:t>Link these gaps directly to the need for clear referral pathways, red‑flag recognition, and multidisciplinary coordination</a:t>
            </a:r>
          </a:p>
          <a:p>
            <a:pPr marL="171450" indent="-171450" fontAlgn="t">
              <a:lnSpc>
                <a:spcPts val="1500"/>
              </a:lnSpc>
              <a:buFont typeface="Arial" panose="020B0604020202020204" pitchFamily="34" charset="0"/>
              <a:buChar char="•"/>
            </a:pPr>
            <a:r>
              <a:rPr lang="en-GB" b="0" i="0" dirty="0">
                <a:effectLst/>
                <a:latin typeface="Segoe UI" panose="020B0502040204020203" pitchFamily="34" charset="0"/>
              </a:rPr>
              <a:t>Keep the focus on implications for hospital activity and outcomes, rather than detailed clinical nuance</a:t>
            </a:r>
          </a:p>
          <a:p>
            <a:pPr marL="171450" indent="-171450" fontAlgn="t">
              <a:lnSpc>
                <a:spcPts val="1500"/>
              </a:lnSpc>
              <a:buFont typeface="Arial" panose="020B0604020202020204" pitchFamily="34" charset="0"/>
              <a:buChar char="•"/>
            </a:pPr>
            <a:endParaRPr lang="en-GB" b="0" i="0" dirty="0">
              <a:effectLst/>
              <a:latin typeface="Segoe UI"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924335B9-9269-4863-B607-2BC7CAAED963}" type="slidenum">
              <a:rPr lang="en-US" smtClean="0"/>
              <a:t>13</a:t>
            </a:fld>
            <a:endParaRPr lang="en-US"/>
          </a:p>
        </p:txBody>
      </p:sp>
    </p:spTree>
    <p:extLst>
      <p:ext uri="{BB962C8B-B14F-4D97-AF65-F5344CB8AC3E}">
        <p14:creationId xmlns:p14="http://schemas.microsoft.com/office/powerpoint/2010/main" val="9527695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Slide purpose: </a:t>
            </a:r>
            <a:r>
              <a:rPr lang="en-GB" sz="1200" b="0" i="0" kern="1200" dirty="0">
                <a:solidFill>
                  <a:schemeClr val="tx1"/>
                </a:solidFill>
                <a:effectLst/>
                <a:latin typeface="+mn-lt"/>
                <a:ea typeface="+mn-ea"/>
                <a:cs typeface="+mn-cs"/>
              </a:rPr>
              <a:t>this slide highlights the patient experience of amyloidosis diagnosis, illustrating common delays and barriers that contribute to poor outcomes and increased healthcare utilization. It provides an evidence‑based rationale for why earlier recognition and coordinated care are necessary.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i="0" kern="1200" dirty="0">
                <a:solidFill>
                  <a:schemeClr val="tx1"/>
                </a:solidFill>
                <a:effectLst/>
                <a:latin typeface="+mn-lt"/>
                <a:ea typeface="+mn-ea"/>
                <a:cs typeface="+mn-cs"/>
              </a:rPr>
              <a:t>How you can use this slide: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kern="1200" dirty="0">
                <a:solidFill>
                  <a:schemeClr val="tx1"/>
                </a:solidFill>
                <a:effectLst/>
                <a:latin typeface="+mn-lt"/>
                <a:ea typeface="+mn-ea"/>
                <a:cs typeface="+mn-cs"/>
              </a:rPr>
              <a:t>Use this slide to humanize the case for service development, to complement clinical and operational data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kern="1200" dirty="0">
                <a:solidFill>
                  <a:schemeClr val="tx1"/>
                </a:solidFill>
                <a:effectLst/>
                <a:latin typeface="+mn-lt"/>
                <a:ea typeface="+mn-ea"/>
                <a:cs typeface="+mn-cs"/>
              </a:rPr>
              <a:t>Emphasize that diagnostic delay and misdiagnosis are system‑level issues, not individual clinician failings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i="0" kern="1200" dirty="0">
                <a:solidFill>
                  <a:schemeClr val="tx1"/>
                </a:solidFill>
                <a:effectLst/>
                <a:latin typeface="+mn-lt"/>
                <a:ea typeface="+mn-ea"/>
                <a:cs typeface="+mn-cs"/>
              </a:rPr>
              <a:t>Link patient‑reported barriers directly to the need for clear referral pathways and multidisciplinary services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24335B9-9269-4863-B607-2BC7CAAED963}" type="slidenum">
              <a:rPr lang="en-US" smtClean="0"/>
              <a:t>14</a:t>
            </a:fld>
            <a:endParaRPr lang="en-US"/>
          </a:p>
        </p:txBody>
      </p:sp>
    </p:spTree>
    <p:extLst>
      <p:ext uri="{BB962C8B-B14F-4D97-AF65-F5344CB8AC3E}">
        <p14:creationId xmlns:p14="http://schemas.microsoft.com/office/powerpoint/2010/main" val="14774046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1554218-5EB6-178C-5641-DF793E8AE40D}"/>
              </a:ext>
            </a:extLst>
          </p:cNvPr>
          <p:cNvSpPr>
            <a:spLocks noGrp="1"/>
          </p:cNvSpPr>
          <p:nvPr>
            <p:ph type="dt" sz="half" idx="10"/>
          </p:nvPr>
        </p:nvSpPr>
        <p:spPr>
          <a:xfrm>
            <a:off x="838200" y="6356350"/>
            <a:ext cx="2743200" cy="365125"/>
          </a:xfrm>
          <a:prstGeom prst="rect">
            <a:avLst/>
          </a:prstGeom>
        </p:spPr>
        <p:txBody>
          <a:bodyPr/>
          <a:lstStyle>
            <a:lvl1pPr>
              <a:defRPr>
                <a:latin typeface="Aptos Light" panose="020B0004020202020204" pitchFamily="34" charset="0"/>
              </a:defRPr>
            </a:lvl1pPr>
          </a:lstStyle>
          <a:p>
            <a:fld id="{04DDE7B9-2C7F-CD4D-8B77-2AFFE4DF5090}" type="datetimeFigureOut">
              <a:rPr lang="en-US" smtClean="0"/>
              <a:pPr/>
              <a:t>6/5/2026</a:t>
            </a:fld>
            <a:endParaRPr lang="en-US">
              <a:latin typeface="Aptos Light" panose="020B0004020202020204" pitchFamily="34" charset="0"/>
            </a:endParaRPr>
          </a:p>
        </p:txBody>
      </p:sp>
      <p:sp>
        <p:nvSpPr>
          <p:cNvPr id="5" name="Footer Placeholder 4">
            <a:extLst>
              <a:ext uri="{FF2B5EF4-FFF2-40B4-BE49-F238E27FC236}">
                <a16:creationId xmlns:a16="http://schemas.microsoft.com/office/drawing/2014/main" id="{3FAF63C8-8EF6-AC4B-804E-93ADA93456CB}"/>
              </a:ext>
            </a:extLst>
          </p:cNvPr>
          <p:cNvSpPr>
            <a:spLocks noGrp="1"/>
          </p:cNvSpPr>
          <p:nvPr>
            <p:ph type="ftr" sz="quarter" idx="11"/>
          </p:nvPr>
        </p:nvSpPr>
        <p:spPr>
          <a:xfrm>
            <a:off x="4038600" y="6356350"/>
            <a:ext cx="4114800" cy="365125"/>
          </a:xfrm>
          <a:prstGeom prst="rect">
            <a:avLst/>
          </a:prstGeom>
        </p:spPr>
        <p:txBody>
          <a:bodyPr/>
          <a:lstStyle>
            <a:lvl1pPr>
              <a:defRPr>
                <a:latin typeface="Aptos Light" panose="020B0004020202020204" pitchFamily="34" charset="0"/>
              </a:defRPr>
            </a:lvl1pPr>
          </a:lstStyle>
          <a:p>
            <a:endParaRPr lang="en-US">
              <a:latin typeface="Aptos Light" panose="020B0004020202020204" pitchFamily="34" charset="0"/>
            </a:endParaRPr>
          </a:p>
        </p:txBody>
      </p:sp>
      <p:sp>
        <p:nvSpPr>
          <p:cNvPr id="6" name="Slide Number Placeholder 5">
            <a:extLst>
              <a:ext uri="{FF2B5EF4-FFF2-40B4-BE49-F238E27FC236}">
                <a16:creationId xmlns:a16="http://schemas.microsoft.com/office/drawing/2014/main" id="{B626E935-77BA-F352-F781-CDD1604B76E7}"/>
              </a:ext>
            </a:extLst>
          </p:cNvPr>
          <p:cNvSpPr>
            <a:spLocks noGrp="1"/>
          </p:cNvSpPr>
          <p:nvPr>
            <p:ph type="sldNum" sz="quarter" idx="12"/>
          </p:nvPr>
        </p:nvSpPr>
        <p:spPr>
          <a:xfrm>
            <a:off x="8610600" y="6356350"/>
            <a:ext cx="2743200" cy="365125"/>
          </a:xfrm>
          <a:prstGeom prst="rect">
            <a:avLst/>
          </a:prstGeom>
        </p:spPr>
        <p:txBody>
          <a:bodyPr/>
          <a:lstStyle>
            <a:lvl1pPr>
              <a:defRPr>
                <a:latin typeface="Aptos Light" panose="020B0004020202020204" pitchFamily="34" charset="0"/>
              </a:defRPr>
            </a:lvl1pPr>
          </a:lstStyle>
          <a:p>
            <a:fld id="{6E09F6F2-AEC7-0840-B441-6EAEBC73E184}" type="slidenum">
              <a:rPr lang="en-US" smtClean="0"/>
              <a:pPr/>
              <a:t>‹#›</a:t>
            </a:fld>
            <a:endParaRPr lang="en-US">
              <a:latin typeface="Aptos Light" panose="020B0004020202020204" pitchFamily="34" charset="0"/>
            </a:endParaRPr>
          </a:p>
        </p:txBody>
      </p:sp>
    </p:spTree>
    <p:extLst>
      <p:ext uri="{BB962C8B-B14F-4D97-AF65-F5344CB8AC3E}">
        <p14:creationId xmlns:p14="http://schemas.microsoft.com/office/powerpoint/2010/main" val="31521804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957D28F-9007-B76B-06E0-988B5E8DE560}"/>
              </a:ext>
            </a:extLst>
          </p:cNvPr>
          <p:cNvSpPr>
            <a:spLocks noGrp="1"/>
          </p:cNvSpPr>
          <p:nvPr>
            <p:ph type="dt" sz="half" idx="10"/>
          </p:nvPr>
        </p:nvSpPr>
        <p:spPr>
          <a:xfrm>
            <a:off x="838200" y="6356350"/>
            <a:ext cx="2743200" cy="365125"/>
          </a:xfrm>
          <a:prstGeom prst="rect">
            <a:avLst/>
          </a:prstGeom>
        </p:spPr>
        <p:txBody>
          <a:bodyPr/>
          <a:lstStyle/>
          <a:p>
            <a:fld id="{70438F77-61A1-5142-B0FC-BB775EE976CE}" type="datetimeFigureOut">
              <a:rPr lang="en-US" smtClean="0"/>
              <a:t>6/5/2026</a:t>
            </a:fld>
            <a:endParaRPr lang="en-US"/>
          </a:p>
        </p:txBody>
      </p:sp>
      <p:sp>
        <p:nvSpPr>
          <p:cNvPr id="3" name="Footer Placeholder 2">
            <a:extLst>
              <a:ext uri="{FF2B5EF4-FFF2-40B4-BE49-F238E27FC236}">
                <a16:creationId xmlns:a16="http://schemas.microsoft.com/office/drawing/2014/main" id="{F5041C4B-39AF-66DC-F20F-42C829114D0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41822A46-3ED6-93FB-5F0F-CB00CA41020F}"/>
              </a:ext>
            </a:extLst>
          </p:cNvPr>
          <p:cNvSpPr>
            <a:spLocks noGrp="1"/>
          </p:cNvSpPr>
          <p:nvPr>
            <p:ph type="sldNum" sz="quarter" idx="12"/>
          </p:nvPr>
        </p:nvSpPr>
        <p:spPr>
          <a:xfrm>
            <a:off x="8610600" y="6356350"/>
            <a:ext cx="2743200" cy="365125"/>
          </a:xfrm>
          <a:prstGeom prst="rect">
            <a:avLst/>
          </a:prstGeom>
        </p:spPr>
        <p:txBody>
          <a:bodyPr/>
          <a:lstStyle/>
          <a:p>
            <a:fld id="{0DBE68D7-8ABA-4846-A05B-3802EE661C56}" type="slidenum">
              <a:rPr lang="en-US" smtClean="0"/>
              <a:t>‹#›</a:t>
            </a:fld>
            <a:endParaRPr lang="en-US"/>
          </a:p>
        </p:txBody>
      </p:sp>
      <p:sp>
        <p:nvSpPr>
          <p:cNvPr id="6" name="Rectangle 5">
            <a:extLst>
              <a:ext uri="{FF2B5EF4-FFF2-40B4-BE49-F238E27FC236}">
                <a16:creationId xmlns:a16="http://schemas.microsoft.com/office/drawing/2014/main" id="{BADCACE7-3F48-7C4D-4561-7223EAC5EE90}"/>
              </a:ext>
            </a:extLst>
          </p:cNvPr>
          <p:cNvSpPr/>
          <p:nvPr userDrawn="1"/>
        </p:nvSpPr>
        <p:spPr>
          <a:xfrm>
            <a:off x="0" y="6356350"/>
            <a:ext cx="12192000" cy="50165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598590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B9F4B-D203-660C-FF5F-0C15EB7F00C1}"/>
              </a:ext>
            </a:extLst>
          </p:cNvPr>
          <p:cNvSpPr>
            <a:spLocks noGrp="1"/>
          </p:cNvSpPr>
          <p:nvPr>
            <p:ph type="title"/>
          </p:nvPr>
        </p:nvSpPr>
        <p:spPr>
          <a:xfrm>
            <a:off x="839788" y="457200"/>
            <a:ext cx="3932237" cy="1600200"/>
          </a:xfrm>
          <a:prstGeom prst="rect">
            <a:avLst/>
          </a:prstGeom>
        </p:spPr>
        <p:txBody>
          <a:bodyPr anchor="b"/>
          <a:lstStyle>
            <a:lvl1pPr>
              <a:defRPr sz="3200">
                <a:latin typeface="Aptos Light" panose="020B00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6B0BAD15-73D4-EC69-EE74-72EE432CFE0C}"/>
              </a:ext>
            </a:extLst>
          </p:cNvPr>
          <p:cNvSpPr>
            <a:spLocks noGrp="1"/>
          </p:cNvSpPr>
          <p:nvPr>
            <p:ph idx="1"/>
          </p:nvPr>
        </p:nvSpPr>
        <p:spPr>
          <a:xfrm>
            <a:off x="5183188" y="987425"/>
            <a:ext cx="6172200" cy="4873625"/>
          </a:xfrm>
          <a:prstGeom prst="rect">
            <a:avLst/>
          </a:prstGeom>
        </p:spPr>
        <p:txBody>
          <a:bodyPr/>
          <a:lstStyle>
            <a:lvl1pPr>
              <a:buClr>
                <a:srgbClr val="24FBFD"/>
              </a:buClr>
              <a:buFont typeface="Aptos Light" panose="020B0004020202020204" pitchFamily="34" charset="0"/>
              <a:buChar char="+"/>
              <a:defRPr sz="3200">
                <a:latin typeface="Aptos Light" panose="020B0004020202020204" pitchFamily="34" charset="0"/>
              </a:defRPr>
            </a:lvl1pPr>
            <a:lvl2pPr>
              <a:buClr>
                <a:srgbClr val="24FBFD"/>
              </a:buClr>
              <a:buFont typeface="Aptos Light" panose="020B0004020202020204" pitchFamily="34" charset="0"/>
              <a:buChar char="+"/>
              <a:defRPr sz="2800">
                <a:latin typeface="Aptos Light" panose="020B0004020202020204" pitchFamily="34" charset="0"/>
              </a:defRPr>
            </a:lvl2pPr>
            <a:lvl3pPr>
              <a:buClr>
                <a:srgbClr val="24FBFD"/>
              </a:buClr>
              <a:buFont typeface="Aptos Light" panose="020B0004020202020204" pitchFamily="34" charset="0"/>
              <a:buChar char="+"/>
              <a:defRPr sz="2400">
                <a:latin typeface="Aptos Light" panose="020B0004020202020204" pitchFamily="34" charset="0"/>
              </a:defRPr>
            </a:lvl3pPr>
            <a:lvl4pPr>
              <a:buClr>
                <a:srgbClr val="24FBFD"/>
              </a:buClr>
              <a:buFont typeface="Aptos Light" panose="020B0004020202020204" pitchFamily="34" charset="0"/>
              <a:buChar char="+"/>
              <a:defRPr sz="2000">
                <a:latin typeface="Aptos Light" panose="020B0004020202020204" pitchFamily="34" charset="0"/>
              </a:defRPr>
            </a:lvl4pPr>
            <a:lvl5pPr>
              <a:buClr>
                <a:srgbClr val="24FBFD"/>
              </a:buClr>
              <a:buFont typeface="Aptos Light" panose="020B0004020202020204" pitchFamily="34" charset="0"/>
              <a:buChar char="+"/>
              <a:defRPr sz="2000">
                <a:latin typeface="Aptos Light" panose="020B0004020202020204" pitchFamily="34" charset="0"/>
              </a:defRPr>
            </a:lvl5pPr>
            <a:lvl6pPr>
              <a:defRPr sz="2000"/>
            </a:lvl6pPr>
            <a:lvl7pPr>
              <a:defRPr sz="2000"/>
            </a:lvl7pPr>
            <a:lvl8pPr>
              <a:defRPr sz="2000"/>
            </a:lvl8pPr>
            <a:lvl9pPr>
              <a:defRPr sz="2000"/>
            </a:lvl9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Text Placeholder 3">
            <a:extLst>
              <a:ext uri="{FF2B5EF4-FFF2-40B4-BE49-F238E27FC236}">
                <a16:creationId xmlns:a16="http://schemas.microsoft.com/office/drawing/2014/main" id="{85BAD718-120B-D946-9F3D-C5B5D595E5C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atin typeface="Aptos Light" panose="020B00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B5285F2-3BD1-E798-3D37-3C36E5BE7250}"/>
              </a:ext>
            </a:extLst>
          </p:cNvPr>
          <p:cNvSpPr>
            <a:spLocks noGrp="1"/>
          </p:cNvSpPr>
          <p:nvPr>
            <p:ph type="dt" sz="half" idx="10"/>
          </p:nvPr>
        </p:nvSpPr>
        <p:spPr>
          <a:xfrm>
            <a:off x="838200" y="6356350"/>
            <a:ext cx="2743200" cy="365125"/>
          </a:xfrm>
          <a:prstGeom prst="rect">
            <a:avLst/>
          </a:prstGeom>
        </p:spPr>
        <p:txBody>
          <a:bodyPr/>
          <a:lstStyle>
            <a:lvl1pPr>
              <a:defRPr>
                <a:latin typeface="Aptos Light" panose="020B0004020202020204" pitchFamily="34" charset="0"/>
              </a:defRPr>
            </a:lvl1pPr>
          </a:lstStyle>
          <a:p>
            <a:fld id="{70438F77-61A1-5142-B0FC-BB775EE976CE}" type="datetimeFigureOut">
              <a:rPr lang="en-US" smtClean="0"/>
              <a:pPr/>
              <a:t>6/5/2026</a:t>
            </a:fld>
            <a:endParaRPr lang="en-US">
              <a:latin typeface="Aptos Light" panose="020B0004020202020204" pitchFamily="34" charset="0"/>
            </a:endParaRPr>
          </a:p>
        </p:txBody>
      </p:sp>
      <p:sp>
        <p:nvSpPr>
          <p:cNvPr id="6" name="Footer Placeholder 5">
            <a:extLst>
              <a:ext uri="{FF2B5EF4-FFF2-40B4-BE49-F238E27FC236}">
                <a16:creationId xmlns:a16="http://schemas.microsoft.com/office/drawing/2014/main" id="{CD656432-AEE9-8C92-C7C9-78F04525DDB5}"/>
              </a:ext>
            </a:extLst>
          </p:cNvPr>
          <p:cNvSpPr>
            <a:spLocks noGrp="1"/>
          </p:cNvSpPr>
          <p:nvPr>
            <p:ph type="ftr" sz="quarter" idx="11"/>
          </p:nvPr>
        </p:nvSpPr>
        <p:spPr>
          <a:xfrm>
            <a:off x="4038600" y="6356350"/>
            <a:ext cx="4114800" cy="365125"/>
          </a:xfrm>
          <a:prstGeom prst="rect">
            <a:avLst/>
          </a:prstGeom>
        </p:spPr>
        <p:txBody>
          <a:bodyPr/>
          <a:lstStyle>
            <a:lvl1pPr>
              <a:defRPr>
                <a:latin typeface="Aptos Light" panose="020B0004020202020204" pitchFamily="34" charset="0"/>
              </a:defRPr>
            </a:lvl1pPr>
          </a:lstStyle>
          <a:p>
            <a:endParaRPr lang="en-US">
              <a:latin typeface="Aptos Light" panose="020B0004020202020204" pitchFamily="34" charset="0"/>
            </a:endParaRPr>
          </a:p>
        </p:txBody>
      </p:sp>
      <p:sp>
        <p:nvSpPr>
          <p:cNvPr id="7" name="Slide Number Placeholder 6">
            <a:extLst>
              <a:ext uri="{FF2B5EF4-FFF2-40B4-BE49-F238E27FC236}">
                <a16:creationId xmlns:a16="http://schemas.microsoft.com/office/drawing/2014/main" id="{130F7A47-5A7E-75E6-A09E-51B3FC35CB95}"/>
              </a:ext>
            </a:extLst>
          </p:cNvPr>
          <p:cNvSpPr>
            <a:spLocks noGrp="1"/>
          </p:cNvSpPr>
          <p:nvPr>
            <p:ph type="sldNum" sz="quarter" idx="12"/>
          </p:nvPr>
        </p:nvSpPr>
        <p:spPr>
          <a:xfrm>
            <a:off x="8610600" y="6356350"/>
            <a:ext cx="2743200" cy="365125"/>
          </a:xfrm>
          <a:prstGeom prst="rect">
            <a:avLst/>
          </a:prstGeom>
        </p:spPr>
        <p:txBody>
          <a:bodyPr/>
          <a:lstStyle>
            <a:lvl1pPr>
              <a:defRPr>
                <a:latin typeface="Aptos Light" panose="020B0004020202020204" pitchFamily="34" charset="0"/>
              </a:defRPr>
            </a:lvl1pPr>
          </a:lstStyle>
          <a:p>
            <a:fld id="{0DBE68D7-8ABA-4846-A05B-3802EE661C56}" type="slidenum">
              <a:rPr lang="en-US" smtClean="0"/>
              <a:pPr/>
              <a:t>‹#›</a:t>
            </a:fld>
            <a:endParaRPr lang="en-US">
              <a:latin typeface="Aptos Light" panose="020B0004020202020204" pitchFamily="34" charset="0"/>
            </a:endParaRPr>
          </a:p>
        </p:txBody>
      </p:sp>
    </p:spTree>
    <p:extLst>
      <p:ext uri="{BB962C8B-B14F-4D97-AF65-F5344CB8AC3E}">
        <p14:creationId xmlns:p14="http://schemas.microsoft.com/office/powerpoint/2010/main" val="4112210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6C3AB-2013-9242-5C49-779543F9A2A5}"/>
              </a:ext>
            </a:extLst>
          </p:cNvPr>
          <p:cNvSpPr>
            <a:spLocks noGrp="1"/>
          </p:cNvSpPr>
          <p:nvPr>
            <p:ph type="title"/>
          </p:nvPr>
        </p:nvSpPr>
        <p:spPr>
          <a:xfrm>
            <a:off x="839788" y="457200"/>
            <a:ext cx="3932237" cy="1600200"/>
          </a:xfrm>
          <a:prstGeom prst="rect">
            <a:avLst/>
          </a:prstGeom>
        </p:spPr>
        <p:txBody>
          <a:bodyPr anchor="b"/>
          <a:lstStyle>
            <a:lvl1pPr>
              <a:defRPr sz="3200">
                <a:latin typeface="Aptos Light" panose="020B0004020202020204" pitchFamily="34" charset="0"/>
              </a:defRPr>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27FF6207-FDA8-5589-A2F7-D106FB8AABB2}"/>
              </a:ext>
            </a:extLst>
          </p:cNvPr>
          <p:cNvSpPr>
            <a:spLocks noGrp="1"/>
          </p:cNvSpPr>
          <p:nvPr>
            <p:ph type="pic" idx="1"/>
          </p:nvPr>
        </p:nvSpPr>
        <p:spPr>
          <a:xfrm>
            <a:off x="5183188" y="987425"/>
            <a:ext cx="6172200" cy="4873625"/>
          </a:xfrm>
          <a:prstGeom prst="rect">
            <a:avLst/>
          </a:prstGeom>
        </p:spPr>
        <p:txBody>
          <a:bodyPr/>
          <a:lstStyle>
            <a:lvl1pPr marL="0" indent="0">
              <a:buNone/>
              <a:defRPr sz="3200">
                <a:latin typeface="Aptos Light" panose="020B00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975FD5B-E7FC-B56A-EBF0-BC39476A03D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atin typeface="Aptos Light" panose="020B00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C17FC6D-5B12-8854-8C84-9917464F9FEF}"/>
              </a:ext>
            </a:extLst>
          </p:cNvPr>
          <p:cNvSpPr>
            <a:spLocks noGrp="1"/>
          </p:cNvSpPr>
          <p:nvPr>
            <p:ph type="dt" sz="half" idx="10"/>
          </p:nvPr>
        </p:nvSpPr>
        <p:spPr>
          <a:xfrm>
            <a:off x="838200" y="6356350"/>
            <a:ext cx="2743200" cy="365125"/>
          </a:xfrm>
          <a:prstGeom prst="rect">
            <a:avLst/>
          </a:prstGeom>
        </p:spPr>
        <p:txBody>
          <a:bodyPr/>
          <a:lstStyle>
            <a:lvl1pPr>
              <a:defRPr>
                <a:latin typeface="Aptos Light" panose="020B0004020202020204" pitchFamily="34" charset="0"/>
              </a:defRPr>
            </a:lvl1pPr>
          </a:lstStyle>
          <a:p>
            <a:fld id="{70438F77-61A1-5142-B0FC-BB775EE976CE}" type="datetimeFigureOut">
              <a:rPr lang="en-US" smtClean="0"/>
              <a:pPr/>
              <a:t>6/5/2026</a:t>
            </a:fld>
            <a:endParaRPr lang="en-US">
              <a:latin typeface="Aptos Light" panose="020B0004020202020204" pitchFamily="34" charset="0"/>
            </a:endParaRPr>
          </a:p>
        </p:txBody>
      </p:sp>
      <p:sp>
        <p:nvSpPr>
          <p:cNvPr id="6" name="Footer Placeholder 5">
            <a:extLst>
              <a:ext uri="{FF2B5EF4-FFF2-40B4-BE49-F238E27FC236}">
                <a16:creationId xmlns:a16="http://schemas.microsoft.com/office/drawing/2014/main" id="{4B869FAF-1637-EB2C-F54E-94A8E3278374}"/>
              </a:ext>
            </a:extLst>
          </p:cNvPr>
          <p:cNvSpPr>
            <a:spLocks noGrp="1"/>
          </p:cNvSpPr>
          <p:nvPr>
            <p:ph type="ftr" sz="quarter" idx="11"/>
          </p:nvPr>
        </p:nvSpPr>
        <p:spPr>
          <a:xfrm>
            <a:off x="4038600" y="6356350"/>
            <a:ext cx="4114800" cy="365125"/>
          </a:xfrm>
          <a:prstGeom prst="rect">
            <a:avLst/>
          </a:prstGeom>
        </p:spPr>
        <p:txBody>
          <a:bodyPr/>
          <a:lstStyle>
            <a:lvl1pPr>
              <a:defRPr>
                <a:latin typeface="Aptos Light" panose="020B0004020202020204" pitchFamily="34" charset="0"/>
              </a:defRPr>
            </a:lvl1pPr>
          </a:lstStyle>
          <a:p>
            <a:endParaRPr lang="en-US">
              <a:latin typeface="Aptos Light" panose="020B0004020202020204" pitchFamily="34" charset="0"/>
            </a:endParaRPr>
          </a:p>
        </p:txBody>
      </p:sp>
      <p:sp>
        <p:nvSpPr>
          <p:cNvPr id="7" name="Slide Number Placeholder 6">
            <a:extLst>
              <a:ext uri="{FF2B5EF4-FFF2-40B4-BE49-F238E27FC236}">
                <a16:creationId xmlns:a16="http://schemas.microsoft.com/office/drawing/2014/main" id="{AFD3736B-DDEE-A89E-4CB2-2F189595FD36}"/>
              </a:ext>
            </a:extLst>
          </p:cNvPr>
          <p:cNvSpPr>
            <a:spLocks noGrp="1"/>
          </p:cNvSpPr>
          <p:nvPr>
            <p:ph type="sldNum" sz="quarter" idx="12"/>
          </p:nvPr>
        </p:nvSpPr>
        <p:spPr>
          <a:xfrm>
            <a:off x="8610600" y="6356350"/>
            <a:ext cx="2743200" cy="365125"/>
          </a:xfrm>
          <a:prstGeom prst="rect">
            <a:avLst/>
          </a:prstGeom>
        </p:spPr>
        <p:txBody>
          <a:bodyPr/>
          <a:lstStyle>
            <a:lvl1pPr>
              <a:defRPr>
                <a:latin typeface="Aptos Light" panose="020B0004020202020204" pitchFamily="34" charset="0"/>
              </a:defRPr>
            </a:lvl1pPr>
          </a:lstStyle>
          <a:p>
            <a:fld id="{0DBE68D7-8ABA-4846-A05B-3802EE661C56}" type="slidenum">
              <a:rPr lang="en-US" smtClean="0"/>
              <a:pPr/>
              <a:t>‹#›</a:t>
            </a:fld>
            <a:endParaRPr lang="en-US">
              <a:latin typeface="Aptos Light" panose="020B0004020202020204" pitchFamily="34" charset="0"/>
            </a:endParaRPr>
          </a:p>
        </p:txBody>
      </p:sp>
    </p:spTree>
    <p:extLst>
      <p:ext uri="{BB962C8B-B14F-4D97-AF65-F5344CB8AC3E}">
        <p14:creationId xmlns:p14="http://schemas.microsoft.com/office/powerpoint/2010/main" val="25397115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450312" y="6521462"/>
            <a:ext cx="11435544" cy="342900"/>
          </a:xfrm>
          <a:prstGeom prst="rect">
            <a:avLst/>
          </a:prstGeom>
        </p:spPr>
        <p:txBody>
          <a:bodyPr lIns="0" tIns="0" rIns="0" bIns="0"/>
          <a:lstStyle>
            <a:lvl1pPr algn="l">
              <a:defRPr sz="1052" b="0">
                <a:solidFill>
                  <a:schemeClr val="tx1"/>
                </a:solidFill>
                <a:latin typeface="+mn-lt"/>
              </a:defRPr>
            </a:lvl1pPr>
          </a:lstStyle>
          <a:p>
            <a:endParaRPr lang="en-GB" dirty="0">
              <a:solidFill>
                <a:schemeClr val="tx1"/>
              </a:solidFill>
            </a:endParaRPr>
          </a:p>
        </p:txBody>
      </p:sp>
      <p:sp>
        <p:nvSpPr>
          <p:cNvPr id="3" name="Holder 3"/>
          <p:cNvSpPr>
            <a:spLocks noGrp="1"/>
          </p:cNvSpPr>
          <p:nvPr>
            <p:ph type="dt" sz="half" idx="6"/>
          </p:nvPr>
        </p:nvSpPr>
        <p:spPr>
          <a:xfrm>
            <a:off x="9080151" y="6377939"/>
            <a:ext cx="2805705"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6/5/2026</a:t>
            </a:fld>
            <a:endParaRPr lang="en-US" dirty="0"/>
          </a:p>
        </p:txBody>
      </p:sp>
      <p:sp>
        <p:nvSpPr>
          <p:cNvPr id="4" name="Holder 4"/>
          <p:cNvSpPr>
            <a:spLocks noGrp="1"/>
          </p:cNvSpPr>
          <p:nvPr>
            <p:ph type="sldNum" sz="quarter" idx="7"/>
          </p:nvPr>
        </p:nvSpPr>
        <p:spPr>
          <a:xfrm>
            <a:off x="12060644" y="6554854"/>
            <a:ext cx="186844" cy="233477"/>
          </a:xfrm>
          <a:prstGeom prst="rect">
            <a:avLst/>
          </a:prstGeom>
        </p:spPr>
        <p:txBody>
          <a:bodyPr lIns="0" tIns="0" rIns="0" bIns="0"/>
          <a:lstStyle>
            <a:lvl1pPr>
              <a:defRPr sz="1202" b="0" i="0">
                <a:solidFill>
                  <a:srgbClr val="1D1D1B"/>
                </a:solidFill>
                <a:latin typeface="Arial"/>
                <a:cs typeface="Arial"/>
              </a:defRPr>
            </a:lvl1pPr>
          </a:lstStyle>
          <a:p>
            <a:pPr marL="38172">
              <a:spcBef>
                <a:spcPts val="180"/>
              </a:spcBef>
            </a:pPr>
            <a:fld id="{81D60167-4931-47E6-BA6A-407CBD079E47}" type="slidenum">
              <a:rPr lang="en-GB" spc="-50" smtClean="0"/>
              <a:pPr marL="38172">
                <a:spcBef>
                  <a:spcPts val="180"/>
                </a:spcBef>
              </a:pPr>
              <a:t>‹#›</a:t>
            </a:fld>
            <a:endParaRPr lang="en-GB" spc="-50" dirty="0"/>
          </a:p>
        </p:txBody>
      </p:sp>
    </p:spTree>
    <p:extLst>
      <p:ext uri="{BB962C8B-B14F-4D97-AF65-F5344CB8AC3E}">
        <p14:creationId xmlns:p14="http://schemas.microsoft.com/office/powerpoint/2010/main" val="3903577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cSld name="Blank">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450312" y="6521462"/>
            <a:ext cx="11435544" cy="342900"/>
          </a:xfrm>
          <a:prstGeom prst="rect">
            <a:avLst/>
          </a:prstGeom>
        </p:spPr>
        <p:txBody>
          <a:bodyPr lIns="0" tIns="0" rIns="0" bIns="0"/>
          <a:lstStyle>
            <a:lvl1pPr algn="l">
              <a:defRPr sz="1052" b="0">
                <a:solidFill>
                  <a:schemeClr val="tx1"/>
                </a:solidFill>
                <a:latin typeface="+mn-lt"/>
              </a:defRPr>
            </a:lvl1pPr>
          </a:lstStyle>
          <a:p>
            <a:endParaRPr lang="en-GB" dirty="0">
              <a:solidFill>
                <a:schemeClr val="tx1"/>
              </a:solidFill>
            </a:endParaRPr>
          </a:p>
        </p:txBody>
      </p:sp>
      <p:sp>
        <p:nvSpPr>
          <p:cNvPr id="3" name="Holder 3"/>
          <p:cNvSpPr>
            <a:spLocks noGrp="1"/>
          </p:cNvSpPr>
          <p:nvPr>
            <p:ph type="dt" sz="half" idx="6"/>
          </p:nvPr>
        </p:nvSpPr>
        <p:spPr>
          <a:xfrm>
            <a:off x="9080151" y="6377939"/>
            <a:ext cx="2805705"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6/5/2026</a:t>
            </a:fld>
            <a:endParaRPr lang="en-US" dirty="0"/>
          </a:p>
        </p:txBody>
      </p:sp>
      <p:sp>
        <p:nvSpPr>
          <p:cNvPr id="4" name="Holder 4"/>
          <p:cNvSpPr>
            <a:spLocks noGrp="1"/>
          </p:cNvSpPr>
          <p:nvPr>
            <p:ph type="sldNum" sz="quarter" idx="7"/>
          </p:nvPr>
        </p:nvSpPr>
        <p:spPr>
          <a:xfrm>
            <a:off x="12060644" y="6554854"/>
            <a:ext cx="186844" cy="233477"/>
          </a:xfrm>
          <a:prstGeom prst="rect">
            <a:avLst/>
          </a:prstGeom>
        </p:spPr>
        <p:txBody>
          <a:bodyPr lIns="0" tIns="0" rIns="0" bIns="0"/>
          <a:lstStyle>
            <a:lvl1pPr>
              <a:defRPr sz="1202" b="0" i="0">
                <a:solidFill>
                  <a:srgbClr val="1D1D1B"/>
                </a:solidFill>
                <a:latin typeface="Arial"/>
                <a:cs typeface="Arial"/>
              </a:defRPr>
            </a:lvl1pPr>
          </a:lstStyle>
          <a:p>
            <a:pPr marL="38172">
              <a:spcBef>
                <a:spcPts val="180"/>
              </a:spcBef>
            </a:pPr>
            <a:fld id="{81D60167-4931-47E6-BA6A-407CBD079E47}" type="slidenum">
              <a:rPr lang="en-GB" spc="-50" smtClean="0"/>
              <a:pPr marL="38172">
                <a:spcBef>
                  <a:spcPts val="180"/>
                </a:spcBef>
              </a:pPr>
              <a:t>‹#›</a:t>
            </a:fld>
            <a:endParaRPr lang="en-GB" spc="-50" dirty="0"/>
          </a:p>
        </p:txBody>
      </p:sp>
    </p:spTree>
    <p:extLst>
      <p:ext uri="{BB962C8B-B14F-4D97-AF65-F5344CB8AC3E}">
        <p14:creationId xmlns:p14="http://schemas.microsoft.com/office/powerpoint/2010/main" val="2067281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1554218-5EB6-178C-5641-DF793E8AE40D}"/>
              </a:ext>
            </a:extLst>
          </p:cNvPr>
          <p:cNvSpPr>
            <a:spLocks noGrp="1"/>
          </p:cNvSpPr>
          <p:nvPr>
            <p:ph type="dt" sz="half" idx="10"/>
          </p:nvPr>
        </p:nvSpPr>
        <p:spPr>
          <a:xfrm>
            <a:off x="838200" y="6356350"/>
            <a:ext cx="2743200" cy="365125"/>
          </a:xfrm>
          <a:prstGeom prst="rect">
            <a:avLst/>
          </a:prstGeom>
        </p:spPr>
        <p:txBody>
          <a:bodyPr/>
          <a:lstStyle>
            <a:lvl1pPr>
              <a:defRPr>
                <a:latin typeface="Aptos Light" panose="020B0004020202020204" pitchFamily="34" charset="0"/>
              </a:defRPr>
            </a:lvl1pPr>
          </a:lstStyle>
          <a:p>
            <a:fld id="{04DDE7B9-2C7F-CD4D-8B77-2AFFE4DF5090}" type="datetimeFigureOut">
              <a:rPr lang="en-US" smtClean="0"/>
              <a:pPr/>
              <a:t>6/5/2026</a:t>
            </a:fld>
            <a:endParaRPr lang="en-US">
              <a:latin typeface="Aptos Light" panose="020B0004020202020204" pitchFamily="34" charset="0"/>
            </a:endParaRPr>
          </a:p>
        </p:txBody>
      </p:sp>
      <p:sp>
        <p:nvSpPr>
          <p:cNvPr id="5" name="Footer Placeholder 4">
            <a:extLst>
              <a:ext uri="{FF2B5EF4-FFF2-40B4-BE49-F238E27FC236}">
                <a16:creationId xmlns:a16="http://schemas.microsoft.com/office/drawing/2014/main" id="{3FAF63C8-8EF6-AC4B-804E-93ADA93456CB}"/>
              </a:ext>
            </a:extLst>
          </p:cNvPr>
          <p:cNvSpPr>
            <a:spLocks noGrp="1"/>
          </p:cNvSpPr>
          <p:nvPr>
            <p:ph type="ftr" sz="quarter" idx="11"/>
          </p:nvPr>
        </p:nvSpPr>
        <p:spPr>
          <a:xfrm>
            <a:off x="4038600" y="6356350"/>
            <a:ext cx="4114800" cy="365125"/>
          </a:xfrm>
          <a:prstGeom prst="rect">
            <a:avLst/>
          </a:prstGeom>
        </p:spPr>
        <p:txBody>
          <a:bodyPr/>
          <a:lstStyle>
            <a:lvl1pPr>
              <a:defRPr>
                <a:latin typeface="Aptos Light" panose="020B0004020202020204" pitchFamily="34" charset="0"/>
              </a:defRPr>
            </a:lvl1pPr>
          </a:lstStyle>
          <a:p>
            <a:endParaRPr lang="en-US">
              <a:latin typeface="Aptos Light" panose="020B0004020202020204" pitchFamily="34" charset="0"/>
            </a:endParaRPr>
          </a:p>
        </p:txBody>
      </p:sp>
      <p:sp>
        <p:nvSpPr>
          <p:cNvPr id="6" name="Slide Number Placeholder 5">
            <a:extLst>
              <a:ext uri="{FF2B5EF4-FFF2-40B4-BE49-F238E27FC236}">
                <a16:creationId xmlns:a16="http://schemas.microsoft.com/office/drawing/2014/main" id="{B626E935-77BA-F352-F781-CDD1604B76E7}"/>
              </a:ext>
            </a:extLst>
          </p:cNvPr>
          <p:cNvSpPr>
            <a:spLocks noGrp="1"/>
          </p:cNvSpPr>
          <p:nvPr>
            <p:ph type="sldNum" sz="quarter" idx="12"/>
          </p:nvPr>
        </p:nvSpPr>
        <p:spPr>
          <a:xfrm>
            <a:off x="8610600" y="6356350"/>
            <a:ext cx="2743200" cy="365125"/>
          </a:xfrm>
          <a:prstGeom prst="rect">
            <a:avLst/>
          </a:prstGeom>
        </p:spPr>
        <p:txBody>
          <a:bodyPr/>
          <a:lstStyle>
            <a:lvl1pPr>
              <a:defRPr>
                <a:latin typeface="Aptos Light" panose="020B0004020202020204" pitchFamily="34" charset="0"/>
              </a:defRPr>
            </a:lvl1pPr>
          </a:lstStyle>
          <a:p>
            <a:fld id="{6E09F6F2-AEC7-0840-B441-6EAEBC73E184}" type="slidenum">
              <a:rPr lang="en-US" smtClean="0"/>
              <a:pPr/>
              <a:t>‹#›</a:t>
            </a:fld>
            <a:endParaRPr lang="en-US">
              <a:latin typeface="Aptos Light" panose="020B0004020202020204" pitchFamily="34" charset="0"/>
            </a:endParaRPr>
          </a:p>
        </p:txBody>
      </p:sp>
    </p:spTree>
    <p:extLst>
      <p:ext uri="{BB962C8B-B14F-4D97-AF65-F5344CB8AC3E}">
        <p14:creationId xmlns:p14="http://schemas.microsoft.com/office/powerpoint/2010/main" val="16796236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04E2A-180D-A8D1-AE80-40AD61233F06}"/>
              </a:ext>
            </a:extLst>
          </p:cNvPr>
          <p:cNvSpPr>
            <a:spLocks noGrp="1"/>
          </p:cNvSpPr>
          <p:nvPr>
            <p:ph type="ctrTitle"/>
          </p:nvPr>
        </p:nvSpPr>
        <p:spPr>
          <a:xfrm>
            <a:off x="1524000" y="1474788"/>
            <a:ext cx="9144000" cy="2387600"/>
          </a:xfrm>
          <a:prstGeom prst="rect">
            <a:avLst/>
          </a:prstGeom>
        </p:spPr>
        <p:txBody>
          <a:bodyPr anchor="b"/>
          <a:lstStyle>
            <a:lvl1pPr algn="ctr">
              <a:defRPr sz="6000">
                <a:latin typeface="Aptos Light" panose="020B0004020202020204" pitchFamily="34" charset="0"/>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BBF0E883-1024-7772-5C44-8D6657338ACE}"/>
              </a:ext>
            </a:extLst>
          </p:cNvPr>
          <p:cNvSpPr>
            <a:spLocks noGrp="1"/>
          </p:cNvSpPr>
          <p:nvPr>
            <p:ph type="subTitle" idx="1"/>
          </p:nvPr>
        </p:nvSpPr>
        <p:spPr>
          <a:xfrm>
            <a:off x="1524000" y="3954463"/>
            <a:ext cx="9144000" cy="1655762"/>
          </a:xfrm>
          <a:prstGeom prst="rect">
            <a:avLst/>
          </a:prstGeom>
        </p:spPr>
        <p:txBody>
          <a:bodyPr/>
          <a:lstStyle>
            <a:lvl1pPr marL="0" indent="0" algn="ctr">
              <a:buNone/>
              <a:defRPr sz="2400">
                <a:latin typeface="Aptos Light" panose="020B00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CB360CB9-C526-5FAF-DC7A-59358E1BD29A}"/>
              </a:ext>
            </a:extLst>
          </p:cNvPr>
          <p:cNvSpPr>
            <a:spLocks noGrp="1"/>
          </p:cNvSpPr>
          <p:nvPr>
            <p:ph type="dt" sz="half" idx="10"/>
          </p:nvPr>
        </p:nvSpPr>
        <p:spPr>
          <a:xfrm>
            <a:off x="838200" y="6356350"/>
            <a:ext cx="2743200" cy="365125"/>
          </a:xfrm>
          <a:prstGeom prst="rect">
            <a:avLst/>
          </a:prstGeom>
        </p:spPr>
        <p:txBody>
          <a:bodyPr/>
          <a:lstStyle>
            <a:lvl1pPr>
              <a:defRPr>
                <a:latin typeface="Aptos Light" panose="020B0004020202020204" pitchFamily="34" charset="0"/>
              </a:defRPr>
            </a:lvl1pPr>
          </a:lstStyle>
          <a:p>
            <a:fld id="{70438F77-61A1-5142-B0FC-BB775EE976CE}" type="datetimeFigureOut">
              <a:rPr lang="en-US" smtClean="0"/>
              <a:pPr/>
              <a:t>6/5/2026</a:t>
            </a:fld>
            <a:endParaRPr lang="en-US">
              <a:latin typeface="Aptos Light" panose="020B0004020202020204" pitchFamily="34" charset="0"/>
            </a:endParaRPr>
          </a:p>
        </p:txBody>
      </p:sp>
      <p:sp>
        <p:nvSpPr>
          <p:cNvPr id="5" name="Footer Placeholder 4">
            <a:extLst>
              <a:ext uri="{FF2B5EF4-FFF2-40B4-BE49-F238E27FC236}">
                <a16:creationId xmlns:a16="http://schemas.microsoft.com/office/drawing/2014/main" id="{DCFB2CBA-107E-3805-A175-A35EB5761D4C}"/>
              </a:ext>
            </a:extLst>
          </p:cNvPr>
          <p:cNvSpPr>
            <a:spLocks noGrp="1"/>
          </p:cNvSpPr>
          <p:nvPr>
            <p:ph type="ftr" sz="quarter" idx="11"/>
          </p:nvPr>
        </p:nvSpPr>
        <p:spPr>
          <a:xfrm>
            <a:off x="4038600" y="6356350"/>
            <a:ext cx="4114800" cy="365125"/>
          </a:xfrm>
          <a:prstGeom prst="rect">
            <a:avLst/>
          </a:prstGeom>
        </p:spPr>
        <p:txBody>
          <a:bodyPr/>
          <a:lstStyle>
            <a:lvl1pPr>
              <a:defRPr>
                <a:latin typeface="Aptos Light" panose="020B0004020202020204" pitchFamily="34" charset="0"/>
              </a:defRPr>
            </a:lvl1pPr>
          </a:lstStyle>
          <a:p>
            <a:endParaRPr lang="en-US">
              <a:latin typeface="Aptos Light" panose="020B0004020202020204" pitchFamily="34" charset="0"/>
            </a:endParaRPr>
          </a:p>
        </p:txBody>
      </p:sp>
      <p:sp>
        <p:nvSpPr>
          <p:cNvPr id="6" name="Slide Number Placeholder 5">
            <a:extLst>
              <a:ext uri="{FF2B5EF4-FFF2-40B4-BE49-F238E27FC236}">
                <a16:creationId xmlns:a16="http://schemas.microsoft.com/office/drawing/2014/main" id="{7CB15FE4-3835-0FF8-4FAA-3BC03CB7519E}"/>
              </a:ext>
            </a:extLst>
          </p:cNvPr>
          <p:cNvSpPr>
            <a:spLocks noGrp="1"/>
          </p:cNvSpPr>
          <p:nvPr>
            <p:ph type="sldNum" sz="quarter" idx="12"/>
          </p:nvPr>
        </p:nvSpPr>
        <p:spPr>
          <a:xfrm>
            <a:off x="8610600" y="6356350"/>
            <a:ext cx="2743200" cy="365125"/>
          </a:xfrm>
          <a:prstGeom prst="rect">
            <a:avLst/>
          </a:prstGeom>
        </p:spPr>
        <p:txBody>
          <a:bodyPr/>
          <a:lstStyle>
            <a:lvl1pPr>
              <a:defRPr>
                <a:latin typeface="Aptos Light" panose="020B0004020202020204" pitchFamily="34" charset="0"/>
              </a:defRPr>
            </a:lvl1pPr>
          </a:lstStyle>
          <a:p>
            <a:fld id="{0DBE68D7-8ABA-4846-A05B-3802EE661C56}" type="slidenum">
              <a:rPr lang="en-US" smtClean="0"/>
              <a:pPr/>
              <a:t>‹#›</a:t>
            </a:fld>
            <a:endParaRPr lang="en-US">
              <a:latin typeface="Aptos Light" panose="020B0004020202020204" pitchFamily="34" charset="0"/>
            </a:endParaRPr>
          </a:p>
        </p:txBody>
      </p:sp>
    </p:spTree>
    <p:extLst>
      <p:ext uri="{BB962C8B-B14F-4D97-AF65-F5344CB8AC3E}">
        <p14:creationId xmlns:p14="http://schemas.microsoft.com/office/powerpoint/2010/main" val="3320234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72729-B210-5492-126F-79B9680319FE}"/>
              </a:ext>
            </a:extLst>
          </p:cNvPr>
          <p:cNvSpPr>
            <a:spLocks noGrp="1"/>
          </p:cNvSpPr>
          <p:nvPr>
            <p:ph type="title"/>
          </p:nvPr>
        </p:nvSpPr>
        <p:spPr>
          <a:xfrm>
            <a:off x="3000375" y="234951"/>
            <a:ext cx="10515600" cy="736600"/>
          </a:xfrm>
          <a:prstGeom prst="rect">
            <a:avLst/>
          </a:prstGeom>
        </p:spPr>
        <p:txBody>
          <a:bodyPr/>
          <a:lstStyle>
            <a:lvl1pPr>
              <a:defRPr sz="3200">
                <a:latin typeface="Aptos Light" panose="020B0004020202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4E65EA07-0BE9-D21B-E81F-86005DE4B574}"/>
              </a:ext>
            </a:extLst>
          </p:cNvPr>
          <p:cNvSpPr>
            <a:spLocks noGrp="1"/>
          </p:cNvSpPr>
          <p:nvPr>
            <p:ph idx="1"/>
          </p:nvPr>
        </p:nvSpPr>
        <p:spPr>
          <a:xfrm>
            <a:off x="390525" y="1253330"/>
            <a:ext cx="11430000" cy="4918869"/>
          </a:xfrm>
          <a:prstGeom prst="rect">
            <a:avLst/>
          </a:prstGeom>
        </p:spPr>
        <p:txBody>
          <a:bodyPr/>
          <a:lstStyle>
            <a:lvl1pPr>
              <a:buClr>
                <a:srgbClr val="00D3E2"/>
              </a:buClr>
              <a:buFont typeface="Aptos Light" panose="020B0004020202020204" pitchFamily="34" charset="0"/>
              <a:buChar char="+"/>
              <a:defRPr>
                <a:latin typeface="Aptos Light" panose="020B0004020202020204" pitchFamily="34" charset="0"/>
              </a:defRPr>
            </a:lvl1pPr>
            <a:lvl2pPr>
              <a:buClr>
                <a:srgbClr val="00D3E2"/>
              </a:buClr>
              <a:buFont typeface="Aptos Light" panose="020B0004020202020204" pitchFamily="34" charset="0"/>
              <a:buChar char="+"/>
              <a:defRPr>
                <a:latin typeface="Aptos Light" panose="020B0004020202020204" pitchFamily="34" charset="0"/>
              </a:defRPr>
            </a:lvl2pPr>
            <a:lvl3pPr>
              <a:buClr>
                <a:srgbClr val="00D3E2"/>
              </a:buClr>
              <a:buFont typeface="Aptos Light" panose="020B0004020202020204" pitchFamily="34" charset="0"/>
              <a:buChar char="+"/>
              <a:defRPr>
                <a:latin typeface="Aptos Light" panose="020B0004020202020204" pitchFamily="34" charset="0"/>
              </a:defRPr>
            </a:lvl3pPr>
            <a:lvl4pPr>
              <a:buClr>
                <a:srgbClr val="00D3E2"/>
              </a:buClr>
              <a:buFont typeface="Aptos Light" panose="020B0004020202020204" pitchFamily="34" charset="0"/>
              <a:buChar char="+"/>
              <a:defRPr>
                <a:latin typeface="Aptos Light" panose="020B0004020202020204" pitchFamily="34" charset="0"/>
              </a:defRPr>
            </a:lvl4pPr>
            <a:lvl5pPr>
              <a:buClr>
                <a:srgbClr val="00D3E2"/>
              </a:buClr>
              <a:buFont typeface="Aptos Light" panose="020B0004020202020204" pitchFamily="34" charset="0"/>
              <a:buChar char="+"/>
              <a:defRPr>
                <a:latin typeface="Aptos Light" panose="020B00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id="{67F25E2C-DC9F-B1C7-DE99-701C2B283055}"/>
              </a:ext>
            </a:extLst>
          </p:cNvPr>
          <p:cNvSpPr>
            <a:spLocks noGrp="1"/>
          </p:cNvSpPr>
          <p:nvPr>
            <p:ph type="dt" sz="half" idx="10"/>
          </p:nvPr>
        </p:nvSpPr>
        <p:spPr>
          <a:xfrm>
            <a:off x="838200" y="6356350"/>
            <a:ext cx="2743200" cy="365125"/>
          </a:xfrm>
          <a:prstGeom prst="rect">
            <a:avLst/>
          </a:prstGeom>
        </p:spPr>
        <p:txBody>
          <a:bodyPr/>
          <a:lstStyle>
            <a:lvl1pPr>
              <a:defRPr>
                <a:latin typeface="Aptos Light" panose="020B0004020202020204" pitchFamily="34" charset="0"/>
              </a:defRPr>
            </a:lvl1pPr>
          </a:lstStyle>
          <a:p>
            <a:fld id="{70438F77-61A1-5142-B0FC-BB775EE976CE}" type="datetimeFigureOut">
              <a:rPr lang="en-US" smtClean="0"/>
              <a:pPr/>
              <a:t>6/5/2026</a:t>
            </a:fld>
            <a:endParaRPr lang="en-US">
              <a:latin typeface="Aptos Light" panose="020B0004020202020204" pitchFamily="34" charset="0"/>
            </a:endParaRPr>
          </a:p>
        </p:txBody>
      </p:sp>
      <p:sp>
        <p:nvSpPr>
          <p:cNvPr id="5" name="Footer Placeholder 4">
            <a:extLst>
              <a:ext uri="{FF2B5EF4-FFF2-40B4-BE49-F238E27FC236}">
                <a16:creationId xmlns:a16="http://schemas.microsoft.com/office/drawing/2014/main" id="{51B7D2C3-5AC1-06AA-B985-EF9D19F43A79}"/>
              </a:ext>
            </a:extLst>
          </p:cNvPr>
          <p:cNvSpPr>
            <a:spLocks noGrp="1"/>
          </p:cNvSpPr>
          <p:nvPr>
            <p:ph type="ftr" sz="quarter" idx="11"/>
          </p:nvPr>
        </p:nvSpPr>
        <p:spPr>
          <a:xfrm>
            <a:off x="4038600" y="6356350"/>
            <a:ext cx="4114800" cy="365125"/>
          </a:xfrm>
          <a:prstGeom prst="rect">
            <a:avLst/>
          </a:prstGeom>
        </p:spPr>
        <p:txBody>
          <a:bodyPr/>
          <a:lstStyle>
            <a:lvl1pPr>
              <a:defRPr>
                <a:latin typeface="Aptos Light" panose="020B0004020202020204" pitchFamily="34" charset="0"/>
              </a:defRPr>
            </a:lvl1pPr>
          </a:lstStyle>
          <a:p>
            <a:endParaRPr lang="en-US">
              <a:latin typeface="Aptos Light" panose="020B0004020202020204" pitchFamily="34" charset="0"/>
            </a:endParaRPr>
          </a:p>
        </p:txBody>
      </p:sp>
      <p:sp>
        <p:nvSpPr>
          <p:cNvPr id="6" name="Slide Number Placeholder 5">
            <a:extLst>
              <a:ext uri="{FF2B5EF4-FFF2-40B4-BE49-F238E27FC236}">
                <a16:creationId xmlns:a16="http://schemas.microsoft.com/office/drawing/2014/main" id="{16155A98-D042-EFD5-2176-663505F52A09}"/>
              </a:ext>
            </a:extLst>
          </p:cNvPr>
          <p:cNvSpPr>
            <a:spLocks noGrp="1"/>
          </p:cNvSpPr>
          <p:nvPr>
            <p:ph type="sldNum" sz="quarter" idx="12"/>
          </p:nvPr>
        </p:nvSpPr>
        <p:spPr>
          <a:xfrm>
            <a:off x="8610600" y="6356350"/>
            <a:ext cx="2743200" cy="365125"/>
          </a:xfrm>
          <a:prstGeom prst="rect">
            <a:avLst/>
          </a:prstGeom>
        </p:spPr>
        <p:txBody>
          <a:bodyPr/>
          <a:lstStyle>
            <a:lvl1pPr>
              <a:defRPr>
                <a:latin typeface="Aptos Light" panose="020B0004020202020204" pitchFamily="34" charset="0"/>
              </a:defRPr>
            </a:lvl1pPr>
          </a:lstStyle>
          <a:p>
            <a:fld id="{0DBE68D7-8ABA-4846-A05B-3802EE661C56}" type="slidenum">
              <a:rPr lang="en-US" smtClean="0"/>
              <a:pPr/>
              <a:t>‹#›</a:t>
            </a:fld>
            <a:endParaRPr lang="en-US">
              <a:latin typeface="Aptos Light" panose="020B0004020202020204" pitchFamily="34" charset="0"/>
            </a:endParaRPr>
          </a:p>
        </p:txBody>
      </p:sp>
    </p:spTree>
    <p:extLst>
      <p:ext uri="{BB962C8B-B14F-4D97-AF65-F5344CB8AC3E}">
        <p14:creationId xmlns:p14="http://schemas.microsoft.com/office/powerpoint/2010/main" val="19948338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ECE3D-DA21-1392-8CBD-23AFE95FBE41}"/>
              </a:ext>
            </a:extLst>
          </p:cNvPr>
          <p:cNvSpPr>
            <a:spLocks noGrp="1"/>
          </p:cNvSpPr>
          <p:nvPr>
            <p:ph type="title"/>
          </p:nvPr>
        </p:nvSpPr>
        <p:spPr>
          <a:xfrm>
            <a:off x="831850" y="1709738"/>
            <a:ext cx="10515600" cy="2852737"/>
          </a:xfrm>
          <a:prstGeom prst="rect">
            <a:avLst/>
          </a:prstGeom>
        </p:spPr>
        <p:txBody>
          <a:bodyPr anchor="b"/>
          <a:lstStyle>
            <a:lvl1pPr>
              <a:defRPr sz="6000">
                <a:latin typeface="Aptos Light" panose="020B0004020202020204" pitchFamily="34" charset="0"/>
              </a:defRPr>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8E8BBDB7-A867-80AC-9BC5-F074EE0B964C}"/>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latin typeface="Aptos Light" panose="020B00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04A7E0F-2890-EEC6-DCA1-7EA447E5C3C3}"/>
              </a:ext>
            </a:extLst>
          </p:cNvPr>
          <p:cNvSpPr>
            <a:spLocks noGrp="1"/>
          </p:cNvSpPr>
          <p:nvPr>
            <p:ph type="dt" sz="half" idx="10"/>
          </p:nvPr>
        </p:nvSpPr>
        <p:spPr>
          <a:xfrm>
            <a:off x="838200" y="6356350"/>
            <a:ext cx="2743200" cy="365125"/>
          </a:xfrm>
          <a:prstGeom prst="rect">
            <a:avLst/>
          </a:prstGeom>
        </p:spPr>
        <p:txBody>
          <a:bodyPr/>
          <a:lstStyle>
            <a:lvl1pPr>
              <a:defRPr>
                <a:latin typeface="Aptos Light" panose="020B0004020202020204" pitchFamily="34" charset="0"/>
              </a:defRPr>
            </a:lvl1pPr>
          </a:lstStyle>
          <a:p>
            <a:fld id="{70438F77-61A1-5142-B0FC-BB775EE976CE}" type="datetimeFigureOut">
              <a:rPr lang="en-US" smtClean="0"/>
              <a:pPr/>
              <a:t>6/5/2026</a:t>
            </a:fld>
            <a:endParaRPr lang="en-US">
              <a:latin typeface="Aptos Light" panose="020B0004020202020204" pitchFamily="34" charset="0"/>
            </a:endParaRPr>
          </a:p>
        </p:txBody>
      </p:sp>
      <p:sp>
        <p:nvSpPr>
          <p:cNvPr id="5" name="Footer Placeholder 4">
            <a:extLst>
              <a:ext uri="{FF2B5EF4-FFF2-40B4-BE49-F238E27FC236}">
                <a16:creationId xmlns:a16="http://schemas.microsoft.com/office/drawing/2014/main" id="{E97E01F8-4DAD-79C2-0A33-437C50A65628}"/>
              </a:ext>
            </a:extLst>
          </p:cNvPr>
          <p:cNvSpPr>
            <a:spLocks noGrp="1"/>
          </p:cNvSpPr>
          <p:nvPr>
            <p:ph type="ftr" sz="quarter" idx="11"/>
          </p:nvPr>
        </p:nvSpPr>
        <p:spPr>
          <a:xfrm>
            <a:off x="4038600" y="6356350"/>
            <a:ext cx="4114800" cy="365125"/>
          </a:xfrm>
          <a:prstGeom prst="rect">
            <a:avLst/>
          </a:prstGeom>
        </p:spPr>
        <p:txBody>
          <a:bodyPr/>
          <a:lstStyle>
            <a:lvl1pPr>
              <a:defRPr>
                <a:latin typeface="Aptos Light" panose="020B0004020202020204" pitchFamily="34" charset="0"/>
              </a:defRPr>
            </a:lvl1pPr>
          </a:lstStyle>
          <a:p>
            <a:endParaRPr lang="en-US">
              <a:latin typeface="Aptos Light" panose="020B0004020202020204" pitchFamily="34" charset="0"/>
            </a:endParaRPr>
          </a:p>
        </p:txBody>
      </p:sp>
      <p:sp>
        <p:nvSpPr>
          <p:cNvPr id="6" name="Slide Number Placeholder 5">
            <a:extLst>
              <a:ext uri="{FF2B5EF4-FFF2-40B4-BE49-F238E27FC236}">
                <a16:creationId xmlns:a16="http://schemas.microsoft.com/office/drawing/2014/main" id="{678CDFEE-FE08-6BFA-06A5-CAC818A2D656}"/>
              </a:ext>
            </a:extLst>
          </p:cNvPr>
          <p:cNvSpPr>
            <a:spLocks noGrp="1"/>
          </p:cNvSpPr>
          <p:nvPr>
            <p:ph type="sldNum" sz="quarter" idx="12"/>
          </p:nvPr>
        </p:nvSpPr>
        <p:spPr>
          <a:xfrm>
            <a:off x="8610600" y="6356350"/>
            <a:ext cx="2743200" cy="365125"/>
          </a:xfrm>
          <a:prstGeom prst="rect">
            <a:avLst/>
          </a:prstGeom>
        </p:spPr>
        <p:txBody>
          <a:bodyPr/>
          <a:lstStyle>
            <a:lvl1pPr>
              <a:defRPr>
                <a:latin typeface="Aptos Light" panose="020B0004020202020204" pitchFamily="34" charset="0"/>
              </a:defRPr>
            </a:lvl1pPr>
          </a:lstStyle>
          <a:p>
            <a:fld id="{0DBE68D7-8ABA-4846-A05B-3802EE661C56}" type="slidenum">
              <a:rPr lang="en-US" smtClean="0"/>
              <a:pPr/>
              <a:t>‹#›</a:t>
            </a:fld>
            <a:endParaRPr lang="en-US">
              <a:latin typeface="Aptos Light" panose="020B0004020202020204" pitchFamily="34" charset="0"/>
            </a:endParaRPr>
          </a:p>
        </p:txBody>
      </p:sp>
    </p:spTree>
    <p:extLst>
      <p:ext uri="{BB962C8B-B14F-4D97-AF65-F5344CB8AC3E}">
        <p14:creationId xmlns:p14="http://schemas.microsoft.com/office/powerpoint/2010/main" val="21008005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AC962-5649-7D79-4077-B39F6E7BFE27}"/>
              </a:ext>
            </a:extLst>
          </p:cNvPr>
          <p:cNvSpPr>
            <a:spLocks noGrp="1"/>
          </p:cNvSpPr>
          <p:nvPr>
            <p:ph type="title"/>
          </p:nvPr>
        </p:nvSpPr>
        <p:spPr>
          <a:xfrm>
            <a:off x="2895600" y="258762"/>
            <a:ext cx="10515600" cy="593725"/>
          </a:xfrm>
          <a:prstGeom prst="rect">
            <a:avLst/>
          </a:prstGeom>
        </p:spPr>
        <p:txBody>
          <a:bodyPr/>
          <a:lstStyle>
            <a:lvl1pPr>
              <a:defRPr sz="3200">
                <a:latin typeface="Aptos Light" panose="020B0004020202020204" pitchFamily="34" charset="0"/>
              </a:defRPr>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63597B15-0FFC-0B4F-DE72-EA07806F0FD8}"/>
              </a:ext>
            </a:extLst>
          </p:cNvPr>
          <p:cNvSpPr>
            <a:spLocks noGrp="1"/>
          </p:cNvSpPr>
          <p:nvPr>
            <p:ph sz="half" idx="1"/>
          </p:nvPr>
        </p:nvSpPr>
        <p:spPr>
          <a:xfrm>
            <a:off x="542925" y="1654175"/>
            <a:ext cx="5181600" cy="4351338"/>
          </a:xfrm>
          <a:prstGeom prst="rect">
            <a:avLst/>
          </a:prstGeom>
        </p:spPr>
        <p:txBody>
          <a:bodyPr/>
          <a:lstStyle>
            <a:lvl1pPr>
              <a:buClr>
                <a:srgbClr val="24FBFD"/>
              </a:buClr>
              <a:buFont typeface="Aptos Light" panose="020B0004020202020204" pitchFamily="34" charset="0"/>
              <a:buChar char="+"/>
              <a:defRPr>
                <a:latin typeface="Aptos Light" panose="020B0004020202020204" pitchFamily="34" charset="0"/>
              </a:defRPr>
            </a:lvl1pPr>
            <a:lvl2pPr>
              <a:buClr>
                <a:srgbClr val="24FBFD"/>
              </a:buClr>
              <a:buFont typeface="Aptos Light" panose="020B0004020202020204" pitchFamily="34" charset="0"/>
              <a:buChar char="+"/>
              <a:defRPr>
                <a:latin typeface="Aptos Light" panose="020B0004020202020204" pitchFamily="34" charset="0"/>
              </a:defRPr>
            </a:lvl2pPr>
            <a:lvl3pPr>
              <a:buClr>
                <a:srgbClr val="24FBFD"/>
              </a:buClr>
              <a:buFont typeface="Aptos Light" panose="020B0004020202020204" pitchFamily="34" charset="0"/>
              <a:buChar char="+"/>
              <a:defRPr>
                <a:latin typeface="Aptos Light" panose="020B0004020202020204" pitchFamily="34" charset="0"/>
              </a:defRPr>
            </a:lvl3pPr>
            <a:lvl4pPr>
              <a:buClr>
                <a:srgbClr val="24FBFD"/>
              </a:buClr>
              <a:buFont typeface="Aptos Light" panose="020B0004020202020204" pitchFamily="34" charset="0"/>
              <a:buChar char="+"/>
              <a:defRPr>
                <a:latin typeface="Aptos Light" panose="020B0004020202020204" pitchFamily="34" charset="0"/>
              </a:defRPr>
            </a:lvl4pPr>
            <a:lvl5pPr>
              <a:buClr>
                <a:srgbClr val="24FBFD"/>
              </a:buClr>
              <a:buFont typeface="Aptos Light" panose="020B0004020202020204" pitchFamily="34" charset="0"/>
              <a:buChar char="+"/>
              <a:defRPr>
                <a:latin typeface="Aptos Light" panose="020B00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a:extLst>
              <a:ext uri="{FF2B5EF4-FFF2-40B4-BE49-F238E27FC236}">
                <a16:creationId xmlns:a16="http://schemas.microsoft.com/office/drawing/2014/main" id="{501D4745-CF11-8CD1-1D9D-4B7FA85CEE08}"/>
              </a:ext>
            </a:extLst>
          </p:cNvPr>
          <p:cNvSpPr>
            <a:spLocks noGrp="1"/>
          </p:cNvSpPr>
          <p:nvPr>
            <p:ph sz="half" idx="2"/>
          </p:nvPr>
        </p:nvSpPr>
        <p:spPr>
          <a:xfrm>
            <a:off x="6172199" y="1654175"/>
            <a:ext cx="5591175" cy="4351338"/>
          </a:xfrm>
          <a:prstGeom prst="rect">
            <a:avLst/>
          </a:prstGeom>
        </p:spPr>
        <p:txBody>
          <a:bodyPr/>
          <a:lstStyle>
            <a:lvl1pPr>
              <a:buClr>
                <a:srgbClr val="24FBFD"/>
              </a:buClr>
              <a:buFont typeface="Aptos Light" panose="020B0004020202020204" pitchFamily="34" charset="0"/>
              <a:buChar char="+"/>
              <a:defRPr>
                <a:latin typeface="Aptos Light" panose="020B0004020202020204" pitchFamily="34" charset="0"/>
              </a:defRPr>
            </a:lvl1pPr>
            <a:lvl2pPr>
              <a:buClr>
                <a:srgbClr val="24FBFD"/>
              </a:buClr>
              <a:buFont typeface="Aptos Light" panose="020B0004020202020204" pitchFamily="34" charset="0"/>
              <a:buChar char="+"/>
              <a:defRPr>
                <a:latin typeface="Aptos Light" panose="020B0004020202020204" pitchFamily="34" charset="0"/>
              </a:defRPr>
            </a:lvl2pPr>
            <a:lvl3pPr>
              <a:buClr>
                <a:srgbClr val="24FBFD"/>
              </a:buClr>
              <a:buFont typeface="Aptos Light" panose="020B0004020202020204" pitchFamily="34" charset="0"/>
              <a:buChar char="+"/>
              <a:defRPr>
                <a:latin typeface="Aptos Light" panose="020B0004020202020204" pitchFamily="34" charset="0"/>
              </a:defRPr>
            </a:lvl3pPr>
            <a:lvl4pPr>
              <a:buClr>
                <a:srgbClr val="24FBFD"/>
              </a:buClr>
              <a:buFont typeface="Aptos Light" panose="020B0004020202020204" pitchFamily="34" charset="0"/>
              <a:buChar char="+"/>
              <a:defRPr>
                <a:latin typeface="Aptos Light" panose="020B0004020202020204" pitchFamily="34" charset="0"/>
              </a:defRPr>
            </a:lvl4pPr>
            <a:lvl5pPr>
              <a:buClr>
                <a:srgbClr val="24FBFD"/>
              </a:buClr>
              <a:buFont typeface="Aptos Light" panose="020B0004020202020204" pitchFamily="34" charset="0"/>
              <a:buChar char="+"/>
              <a:defRPr>
                <a:latin typeface="Aptos Light" panose="020B00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Date Placeholder 4">
            <a:extLst>
              <a:ext uri="{FF2B5EF4-FFF2-40B4-BE49-F238E27FC236}">
                <a16:creationId xmlns:a16="http://schemas.microsoft.com/office/drawing/2014/main" id="{41319E6F-3C1E-A1E8-D203-691FB38E0851}"/>
              </a:ext>
            </a:extLst>
          </p:cNvPr>
          <p:cNvSpPr>
            <a:spLocks noGrp="1"/>
          </p:cNvSpPr>
          <p:nvPr>
            <p:ph type="dt" sz="half" idx="10"/>
          </p:nvPr>
        </p:nvSpPr>
        <p:spPr>
          <a:xfrm>
            <a:off x="838200" y="6356350"/>
            <a:ext cx="2743200" cy="365125"/>
          </a:xfrm>
          <a:prstGeom prst="rect">
            <a:avLst/>
          </a:prstGeom>
        </p:spPr>
        <p:txBody>
          <a:bodyPr/>
          <a:lstStyle>
            <a:lvl1pPr>
              <a:defRPr>
                <a:latin typeface="Aptos Light" panose="020B0004020202020204" pitchFamily="34" charset="0"/>
              </a:defRPr>
            </a:lvl1pPr>
          </a:lstStyle>
          <a:p>
            <a:fld id="{70438F77-61A1-5142-B0FC-BB775EE976CE}" type="datetimeFigureOut">
              <a:rPr lang="en-US" smtClean="0"/>
              <a:pPr/>
              <a:t>6/5/2026</a:t>
            </a:fld>
            <a:endParaRPr lang="en-US">
              <a:latin typeface="Aptos Light" panose="020B0004020202020204" pitchFamily="34" charset="0"/>
            </a:endParaRPr>
          </a:p>
        </p:txBody>
      </p:sp>
      <p:sp>
        <p:nvSpPr>
          <p:cNvPr id="6" name="Footer Placeholder 5">
            <a:extLst>
              <a:ext uri="{FF2B5EF4-FFF2-40B4-BE49-F238E27FC236}">
                <a16:creationId xmlns:a16="http://schemas.microsoft.com/office/drawing/2014/main" id="{F0D3931D-37E2-54A9-AE7E-852D600A6293}"/>
              </a:ext>
            </a:extLst>
          </p:cNvPr>
          <p:cNvSpPr>
            <a:spLocks noGrp="1"/>
          </p:cNvSpPr>
          <p:nvPr>
            <p:ph type="ftr" sz="quarter" idx="11"/>
          </p:nvPr>
        </p:nvSpPr>
        <p:spPr>
          <a:xfrm>
            <a:off x="4038600" y="6356350"/>
            <a:ext cx="4114800" cy="365125"/>
          </a:xfrm>
          <a:prstGeom prst="rect">
            <a:avLst/>
          </a:prstGeom>
        </p:spPr>
        <p:txBody>
          <a:bodyPr/>
          <a:lstStyle>
            <a:lvl1pPr>
              <a:defRPr>
                <a:latin typeface="Aptos Light" panose="020B0004020202020204" pitchFamily="34" charset="0"/>
              </a:defRPr>
            </a:lvl1pPr>
          </a:lstStyle>
          <a:p>
            <a:endParaRPr lang="en-US">
              <a:latin typeface="Aptos Light" panose="020B0004020202020204" pitchFamily="34" charset="0"/>
            </a:endParaRPr>
          </a:p>
        </p:txBody>
      </p:sp>
      <p:sp>
        <p:nvSpPr>
          <p:cNvPr id="7" name="Slide Number Placeholder 6">
            <a:extLst>
              <a:ext uri="{FF2B5EF4-FFF2-40B4-BE49-F238E27FC236}">
                <a16:creationId xmlns:a16="http://schemas.microsoft.com/office/drawing/2014/main" id="{9CA0CDB0-1EB7-03D7-9E03-0DCB2766D3E2}"/>
              </a:ext>
            </a:extLst>
          </p:cNvPr>
          <p:cNvSpPr>
            <a:spLocks noGrp="1"/>
          </p:cNvSpPr>
          <p:nvPr>
            <p:ph type="sldNum" sz="quarter" idx="12"/>
          </p:nvPr>
        </p:nvSpPr>
        <p:spPr>
          <a:xfrm>
            <a:off x="8610600" y="6356350"/>
            <a:ext cx="2743200" cy="365125"/>
          </a:xfrm>
          <a:prstGeom prst="rect">
            <a:avLst/>
          </a:prstGeom>
        </p:spPr>
        <p:txBody>
          <a:bodyPr/>
          <a:lstStyle>
            <a:lvl1pPr>
              <a:defRPr>
                <a:latin typeface="Aptos Light" panose="020B0004020202020204" pitchFamily="34" charset="0"/>
              </a:defRPr>
            </a:lvl1pPr>
          </a:lstStyle>
          <a:p>
            <a:fld id="{0DBE68D7-8ABA-4846-A05B-3802EE661C56}" type="slidenum">
              <a:rPr lang="en-US" smtClean="0"/>
              <a:pPr/>
              <a:t>‹#›</a:t>
            </a:fld>
            <a:endParaRPr lang="en-US">
              <a:latin typeface="Aptos Light" panose="020B0004020202020204" pitchFamily="34" charset="0"/>
            </a:endParaRPr>
          </a:p>
        </p:txBody>
      </p:sp>
    </p:spTree>
    <p:extLst>
      <p:ext uri="{BB962C8B-B14F-4D97-AF65-F5344CB8AC3E}">
        <p14:creationId xmlns:p14="http://schemas.microsoft.com/office/powerpoint/2010/main" val="26328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1B7F5-04C5-EFED-6710-7EFDCEEFFE70}"/>
              </a:ext>
            </a:extLst>
          </p:cNvPr>
          <p:cNvSpPr>
            <a:spLocks noGrp="1"/>
          </p:cNvSpPr>
          <p:nvPr>
            <p:ph type="title"/>
          </p:nvPr>
        </p:nvSpPr>
        <p:spPr>
          <a:xfrm>
            <a:off x="2895600" y="192088"/>
            <a:ext cx="10515600" cy="636587"/>
          </a:xfrm>
          <a:prstGeom prst="rect">
            <a:avLst/>
          </a:prstGeom>
        </p:spPr>
        <p:txBody>
          <a:bodyPr/>
          <a:lstStyle>
            <a:lvl1pPr>
              <a:defRPr sz="3200">
                <a:latin typeface="Aptos Light" panose="020B0004020202020204" pitchFamily="34" charset="0"/>
              </a:defRPr>
            </a:lvl1p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id="{5F3FA1E3-D8FE-E2D1-C450-E2386E025DB7}"/>
              </a:ext>
            </a:extLst>
          </p:cNvPr>
          <p:cNvSpPr>
            <a:spLocks noGrp="1"/>
          </p:cNvSpPr>
          <p:nvPr>
            <p:ph type="body" idx="1"/>
          </p:nvPr>
        </p:nvSpPr>
        <p:spPr>
          <a:xfrm>
            <a:off x="938213" y="1310481"/>
            <a:ext cx="5157787" cy="823912"/>
          </a:xfrm>
          <a:prstGeom prst="rect">
            <a:avLst/>
          </a:prstGeom>
        </p:spPr>
        <p:txBody>
          <a:bodyPr anchor="b"/>
          <a:lstStyle>
            <a:lvl1pPr marL="0" indent="0">
              <a:buNone/>
              <a:defRPr sz="2400" b="1">
                <a:latin typeface="Aptos Light" panose="020B00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dirty="0"/>
              <a:t>Click to edit Master text styles</a:t>
            </a:r>
          </a:p>
        </p:txBody>
      </p:sp>
      <p:sp>
        <p:nvSpPr>
          <p:cNvPr id="4" name="Content Placeholder 3">
            <a:extLst>
              <a:ext uri="{FF2B5EF4-FFF2-40B4-BE49-F238E27FC236}">
                <a16:creationId xmlns:a16="http://schemas.microsoft.com/office/drawing/2014/main" id="{C81D9154-093E-8684-63EA-A65DA2E9690F}"/>
              </a:ext>
            </a:extLst>
          </p:cNvPr>
          <p:cNvSpPr>
            <a:spLocks noGrp="1"/>
          </p:cNvSpPr>
          <p:nvPr>
            <p:ph sz="half" idx="2"/>
          </p:nvPr>
        </p:nvSpPr>
        <p:spPr>
          <a:xfrm>
            <a:off x="938213" y="2134393"/>
            <a:ext cx="5157787" cy="3684588"/>
          </a:xfrm>
          <a:prstGeom prst="rect">
            <a:avLst/>
          </a:prstGeom>
        </p:spPr>
        <p:txBody>
          <a:bodyPr/>
          <a:lstStyle>
            <a:lvl1pPr>
              <a:buClr>
                <a:srgbClr val="24FBFD"/>
              </a:buClr>
              <a:buFont typeface="Aptos Light" panose="020B0004020202020204" pitchFamily="34" charset="0"/>
              <a:buChar char="+"/>
              <a:defRPr>
                <a:latin typeface="Aptos Light" panose="020B0004020202020204" pitchFamily="34" charset="0"/>
              </a:defRPr>
            </a:lvl1pPr>
            <a:lvl2pPr>
              <a:buClr>
                <a:srgbClr val="24FBFD"/>
              </a:buClr>
              <a:buFont typeface="Aptos Light" panose="020B0004020202020204" pitchFamily="34" charset="0"/>
              <a:buChar char="+"/>
              <a:defRPr>
                <a:latin typeface="Aptos Light" panose="020B0004020202020204" pitchFamily="34" charset="0"/>
              </a:defRPr>
            </a:lvl2pPr>
            <a:lvl3pPr>
              <a:buClr>
                <a:srgbClr val="24FBFD"/>
              </a:buClr>
              <a:buFont typeface="Aptos Light" panose="020B0004020202020204" pitchFamily="34" charset="0"/>
              <a:buChar char="+"/>
              <a:defRPr>
                <a:latin typeface="Aptos Light" panose="020B0004020202020204" pitchFamily="34" charset="0"/>
              </a:defRPr>
            </a:lvl3pPr>
            <a:lvl4pPr>
              <a:buClr>
                <a:srgbClr val="24FBFD"/>
              </a:buClr>
              <a:buFont typeface="Aptos Light" panose="020B0004020202020204" pitchFamily="34" charset="0"/>
              <a:buChar char="+"/>
              <a:defRPr>
                <a:latin typeface="Aptos Light" panose="020B0004020202020204" pitchFamily="34" charset="0"/>
              </a:defRPr>
            </a:lvl4pPr>
            <a:lvl5pPr>
              <a:buClr>
                <a:srgbClr val="24FBFD"/>
              </a:buClr>
              <a:buFont typeface="Aptos Light" panose="020B0004020202020204" pitchFamily="34" charset="0"/>
              <a:buChar char="+"/>
              <a:defRPr>
                <a:latin typeface="Aptos Light" panose="020B00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5" name="Text Placeholder 4">
            <a:extLst>
              <a:ext uri="{FF2B5EF4-FFF2-40B4-BE49-F238E27FC236}">
                <a16:creationId xmlns:a16="http://schemas.microsoft.com/office/drawing/2014/main" id="{380B8381-DEF3-69FB-0773-02FE698BF5E1}"/>
              </a:ext>
            </a:extLst>
          </p:cNvPr>
          <p:cNvSpPr>
            <a:spLocks noGrp="1"/>
          </p:cNvSpPr>
          <p:nvPr>
            <p:ph type="body" sz="quarter" idx="3"/>
          </p:nvPr>
        </p:nvSpPr>
        <p:spPr>
          <a:xfrm>
            <a:off x="6270625" y="1310481"/>
            <a:ext cx="5183188" cy="823912"/>
          </a:xfrm>
          <a:prstGeom prst="rect">
            <a:avLst/>
          </a:prstGeom>
        </p:spPr>
        <p:txBody>
          <a:bodyPr anchor="b"/>
          <a:lstStyle>
            <a:lvl1pPr marL="0" indent="0">
              <a:buNone/>
              <a:defRPr sz="2400" b="1">
                <a:latin typeface="Aptos Light" panose="020B00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6D64CC45-31BD-9A09-206C-095B967CD029}"/>
              </a:ext>
            </a:extLst>
          </p:cNvPr>
          <p:cNvSpPr>
            <a:spLocks noGrp="1"/>
          </p:cNvSpPr>
          <p:nvPr>
            <p:ph sz="quarter" idx="4"/>
          </p:nvPr>
        </p:nvSpPr>
        <p:spPr>
          <a:xfrm>
            <a:off x="6270625" y="2134393"/>
            <a:ext cx="5183188" cy="3684588"/>
          </a:xfrm>
          <a:prstGeom prst="rect">
            <a:avLst/>
          </a:prstGeom>
        </p:spPr>
        <p:txBody>
          <a:bodyPr/>
          <a:lstStyle>
            <a:lvl1pPr>
              <a:buClr>
                <a:srgbClr val="24FBFD"/>
              </a:buClr>
              <a:buFont typeface="Aptos Light" panose="020B0004020202020204" pitchFamily="34" charset="0"/>
              <a:buChar char="+"/>
              <a:defRPr>
                <a:latin typeface="Aptos Light" panose="020B0004020202020204" pitchFamily="34" charset="0"/>
              </a:defRPr>
            </a:lvl1pPr>
            <a:lvl2pPr>
              <a:buClr>
                <a:srgbClr val="24FBFD"/>
              </a:buClr>
              <a:buFont typeface="Aptos Light" panose="020B0004020202020204" pitchFamily="34" charset="0"/>
              <a:buChar char="+"/>
              <a:defRPr>
                <a:latin typeface="Aptos Light" panose="020B0004020202020204" pitchFamily="34" charset="0"/>
              </a:defRPr>
            </a:lvl2pPr>
            <a:lvl3pPr>
              <a:buClr>
                <a:srgbClr val="24FBFD"/>
              </a:buClr>
              <a:buFont typeface="Aptos Light" panose="020B0004020202020204" pitchFamily="34" charset="0"/>
              <a:buChar char="+"/>
              <a:defRPr>
                <a:latin typeface="Aptos Light" panose="020B0004020202020204" pitchFamily="34" charset="0"/>
              </a:defRPr>
            </a:lvl3pPr>
            <a:lvl4pPr>
              <a:buClr>
                <a:srgbClr val="24FBFD"/>
              </a:buClr>
              <a:buFont typeface="Aptos Light" panose="020B0004020202020204" pitchFamily="34" charset="0"/>
              <a:buChar char="+"/>
              <a:defRPr>
                <a:latin typeface="Aptos Light" panose="020B0004020202020204" pitchFamily="34" charset="0"/>
              </a:defRPr>
            </a:lvl4pPr>
            <a:lvl5pPr>
              <a:buClr>
                <a:srgbClr val="24FBFD"/>
              </a:buClr>
              <a:buFont typeface="Aptos Light" panose="020B0004020202020204" pitchFamily="34" charset="0"/>
              <a:buChar char="+"/>
              <a:defRPr>
                <a:latin typeface="Aptos Light" panose="020B00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Date Placeholder 6">
            <a:extLst>
              <a:ext uri="{FF2B5EF4-FFF2-40B4-BE49-F238E27FC236}">
                <a16:creationId xmlns:a16="http://schemas.microsoft.com/office/drawing/2014/main" id="{76167D69-F9F2-AB14-86AC-C0E2D4F8CF88}"/>
              </a:ext>
            </a:extLst>
          </p:cNvPr>
          <p:cNvSpPr>
            <a:spLocks noGrp="1"/>
          </p:cNvSpPr>
          <p:nvPr>
            <p:ph type="dt" sz="half" idx="10"/>
          </p:nvPr>
        </p:nvSpPr>
        <p:spPr>
          <a:xfrm>
            <a:off x="838200" y="6300787"/>
            <a:ext cx="2743200" cy="365125"/>
          </a:xfrm>
          <a:prstGeom prst="rect">
            <a:avLst/>
          </a:prstGeom>
        </p:spPr>
        <p:txBody>
          <a:bodyPr/>
          <a:lstStyle>
            <a:lvl1pPr>
              <a:defRPr>
                <a:latin typeface="Aptos Light" panose="020B0004020202020204" pitchFamily="34" charset="0"/>
              </a:defRPr>
            </a:lvl1pPr>
          </a:lstStyle>
          <a:p>
            <a:fld id="{70438F77-61A1-5142-B0FC-BB775EE976CE}" type="datetimeFigureOut">
              <a:rPr lang="en-US" smtClean="0"/>
              <a:pPr/>
              <a:t>6/5/2026</a:t>
            </a:fld>
            <a:endParaRPr lang="en-US">
              <a:latin typeface="Aptos Light" panose="020B0004020202020204" pitchFamily="34" charset="0"/>
            </a:endParaRPr>
          </a:p>
        </p:txBody>
      </p:sp>
      <p:sp>
        <p:nvSpPr>
          <p:cNvPr id="8" name="Footer Placeholder 7">
            <a:extLst>
              <a:ext uri="{FF2B5EF4-FFF2-40B4-BE49-F238E27FC236}">
                <a16:creationId xmlns:a16="http://schemas.microsoft.com/office/drawing/2014/main" id="{3441638C-132E-3604-EE81-B0A5B7D7EB8C}"/>
              </a:ext>
            </a:extLst>
          </p:cNvPr>
          <p:cNvSpPr>
            <a:spLocks noGrp="1"/>
          </p:cNvSpPr>
          <p:nvPr>
            <p:ph type="ftr" sz="quarter" idx="11"/>
          </p:nvPr>
        </p:nvSpPr>
        <p:spPr>
          <a:xfrm>
            <a:off x="4038600" y="6300787"/>
            <a:ext cx="4114800" cy="365125"/>
          </a:xfrm>
          <a:prstGeom prst="rect">
            <a:avLst/>
          </a:prstGeom>
        </p:spPr>
        <p:txBody>
          <a:bodyPr/>
          <a:lstStyle>
            <a:lvl1pPr>
              <a:defRPr>
                <a:latin typeface="Aptos Light" panose="020B0004020202020204" pitchFamily="34" charset="0"/>
              </a:defRPr>
            </a:lvl1pPr>
          </a:lstStyle>
          <a:p>
            <a:endParaRPr lang="en-US">
              <a:latin typeface="Aptos Light" panose="020B0004020202020204" pitchFamily="34" charset="0"/>
            </a:endParaRPr>
          </a:p>
        </p:txBody>
      </p:sp>
      <p:sp>
        <p:nvSpPr>
          <p:cNvPr id="9" name="Slide Number Placeholder 8">
            <a:extLst>
              <a:ext uri="{FF2B5EF4-FFF2-40B4-BE49-F238E27FC236}">
                <a16:creationId xmlns:a16="http://schemas.microsoft.com/office/drawing/2014/main" id="{1FEB307F-CB5D-5384-ACCF-56C60500B2E1}"/>
              </a:ext>
            </a:extLst>
          </p:cNvPr>
          <p:cNvSpPr>
            <a:spLocks noGrp="1"/>
          </p:cNvSpPr>
          <p:nvPr>
            <p:ph type="sldNum" sz="quarter" idx="12"/>
          </p:nvPr>
        </p:nvSpPr>
        <p:spPr>
          <a:xfrm>
            <a:off x="8610600" y="6300787"/>
            <a:ext cx="2743200" cy="365125"/>
          </a:xfrm>
          <a:prstGeom prst="rect">
            <a:avLst/>
          </a:prstGeom>
        </p:spPr>
        <p:txBody>
          <a:bodyPr/>
          <a:lstStyle>
            <a:lvl1pPr>
              <a:defRPr>
                <a:latin typeface="Aptos Light" panose="020B0004020202020204" pitchFamily="34" charset="0"/>
              </a:defRPr>
            </a:lvl1pPr>
          </a:lstStyle>
          <a:p>
            <a:fld id="{0DBE68D7-8ABA-4846-A05B-3802EE661C56}" type="slidenum">
              <a:rPr lang="en-US" smtClean="0"/>
              <a:pPr/>
              <a:t>‹#›</a:t>
            </a:fld>
            <a:endParaRPr lang="en-US">
              <a:latin typeface="Aptos Light" panose="020B0004020202020204" pitchFamily="34" charset="0"/>
            </a:endParaRPr>
          </a:p>
        </p:txBody>
      </p:sp>
    </p:spTree>
    <p:extLst>
      <p:ext uri="{BB962C8B-B14F-4D97-AF65-F5344CB8AC3E}">
        <p14:creationId xmlns:p14="http://schemas.microsoft.com/office/powerpoint/2010/main" val="3167636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40C27-9CE7-68EF-DF07-FF8DE094479A}"/>
              </a:ext>
            </a:extLst>
          </p:cNvPr>
          <p:cNvSpPr>
            <a:spLocks noGrp="1"/>
          </p:cNvSpPr>
          <p:nvPr>
            <p:ph type="title"/>
          </p:nvPr>
        </p:nvSpPr>
        <p:spPr>
          <a:xfrm>
            <a:off x="2962275" y="250826"/>
            <a:ext cx="10515600" cy="635000"/>
          </a:xfrm>
          <a:prstGeom prst="rect">
            <a:avLst/>
          </a:prstGeom>
        </p:spPr>
        <p:txBody>
          <a:bodyPr/>
          <a:lstStyle>
            <a:lvl1pPr>
              <a:defRPr sz="3200">
                <a:latin typeface="Aptos Light" panose="020B0004020202020204" pitchFamily="34" charset="0"/>
              </a:defRPr>
            </a:lvl1pPr>
          </a:lstStyle>
          <a:p>
            <a:r>
              <a:rPr lang="en-GB" dirty="0"/>
              <a:t>Click to edit Master title style</a:t>
            </a:r>
            <a:endParaRPr lang="en-US" dirty="0"/>
          </a:p>
        </p:txBody>
      </p:sp>
      <p:sp>
        <p:nvSpPr>
          <p:cNvPr id="3" name="Date Placeholder 2">
            <a:extLst>
              <a:ext uri="{FF2B5EF4-FFF2-40B4-BE49-F238E27FC236}">
                <a16:creationId xmlns:a16="http://schemas.microsoft.com/office/drawing/2014/main" id="{FD1232DF-1560-DAF5-C932-E10CEB6A51C0}"/>
              </a:ext>
            </a:extLst>
          </p:cNvPr>
          <p:cNvSpPr>
            <a:spLocks noGrp="1"/>
          </p:cNvSpPr>
          <p:nvPr>
            <p:ph type="dt" sz="half" idx="10"/>
          </p:nvPr>
        </p:nvSpPr>
        <p:spPr>
          <a:xfrm>
            <a:off x="838200" y="6356350"/>
            <a:ext cx="2743200" cy="365125"/>
          </a:xfrm>
          <a:prstGeom prst="rect">
            <a:avLst/>
          </a:prstGeom>
        </p:spPr>
        <p:txBody>
          <a:bodyPr/>
          <a:lstStyle/>
          <a:p>
            <a:fld id="{70438F77-61A1-5142-B0FC-BB775EE976CE}" type="datetimeFigureOut">
              <a:rPr lang="en-US" smtClean="0"/>
              <a:t>6/5/2026</a:t>
            </a:fld>
            <a:endParaRPr lang="en-US"/>
          </a:p>
        </p:txBody>
      </p:sp>
      <p:sp>
        <p:nvSpPr>
          <p:cNvPr id="4" name="Footer Placeholder 3">
            <a:extLst>
              <a:ext uri="{FF2B5EF4-FFF2-40B4-BE49-F238E27FC236}">
                <a16:creationId xmlns:a16="http://schemas.microsoft.com/office/drawing/2014/main" id="{BC0CE45D-C789-0E0E-B47D-3B65A6B8696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D1B28CA-9DFC-1C2E-F8DE-DC001B1BBE9A}"/>
              </a:ext>
            </a:extLst>
          </p:cNvPr>
          <p:cNvSpPr>
            <a:spLocks noGrp="1"/>
          </p:cNvSpPr>
          <p:nvPr>
            <p:ph type="sldNum" sz="quarter" idx="12"/>
          </p:nvPr>
        </p:nvSpPr>
        <p:spPr>
          <a:xfrm>
            <a:off x="8610600" y="6356350"/>
            <a:ext cx="2743200" cy="365125"/>
          </a:xfrm>
          <a:prstGeom prst="rect">
            <a:avLst/>
          </a:prstGeom>
        </p:spPr>
        <p:txBody>
          <a:bodyPr/>
          <a:lstStyle/>
          <a:p>
            <a:fld id="{0DBE68D7-8ABA-4846-A05B-3802EE661C56}" type="slidenum">
              <a:rPr lang="en-US" smtClean="0"/>
              <a:t>‹#›</a:t>
            </a:fld>
            <a:endParaRPr lang="en-US"/>
          </a:p>
        </p:txBody>
      </p:sp>
    </p:spTree>
    <p:extLst>
      <p:ext uri="{BB962C8B-B14F-4D97-AF65-F5344CB8AC3E}">
        <p14:creationId xmlns:p14="http://schemas.microsoft.com/office/powerpoint/2010/main" val="4920211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image" Target="../media/image3.jpg"/><Relationship Id="rId5" Type="http://schemas.openxmlformats.org/officeDocument/2006/relationships/slideLayout" Target="../slideLayouts/slideLayout8.xml"/><Relationship Id="rId10" Type="http://schemas.openxmlformats.org/officeDocument/2006/relationships/theme" Target="../theme/theme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5DB874E-2DAE-C50D-1058-549093C9CE72}"/>
              </a:ext>
            </a:extLst>
          </p:cNvPr>
          <p:cNvPicPr>
            <a:picLocks noChangeAspect="1"/>
          </p:cNvPicPr>
          <p:nvPr userDrawn="1"/>
        </p:nvPicPr>
        <p:blipFill>
          <a:blip r:embed="rId4"/>
          <a:srcRect t="-1" b="-131"/>
          <a:stretch>
            <a:fillRect/>
          </a:stretch>
        </p:blipFill>
        <p:spPr>
          <a:xfrm>
            <a:off x="0" y="0"/>
            <a:ext cx="12192000" cy="6858000"/>
          </a:xfrm>
          <a:prstGeom prst="rect">
            <a:avLst/>
          </a:prstGeom>
        </p:spPr>
      </p:pic>
    </p:spTree>
    <p:extLst>
      <p:ext uri="{BB962C8B-B14F-4D97-AF65-F5344CB8AC3E}">
        <p14:creationId xmlns:p14="http://schemas.microsoft.com/office/powerpoint/2010/main" val="2090278635"/>
      </p:ext>
    </p:extLst>
  </p:cSld>
  <p:clrMap bg1="lt1" tx1="dk1" bg2="lt2" tx2="dk2" accent1="accent1" accent2="accent2" accent3="accent3" accent4="accent4" accent5="accent5" accent6="accent6" hlink="hlink" folHlink="folHlink"/>
  <p:sldLayoutIdLst>
    <p:sldLayoutId id="2147483649" r:id="rId1"/>
    <p:sldLayoutId id="2147483676"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5DB874E-2DAE-C50D-1058-549093C9CE72}"/>
              </a:ext>
            </a:extLst>
          </p:cNvPr>
          <p:cNvPicPr>
            <a:picLocks noChangeAspect="1"/>
          </p:cNvPicPr>
          <p:nvPr userDrawn="1"/>
        </p:nvPicPr>
        <p:blipFill>
          <a:blip r:embed="rId3"/>
          <a:srcRect l="25183" t="23919" b="5015"/>
          <a:stretch>
            <a:fillRect/>
          </a:stretch>
        </p:blipFill>
        <p:spPr>
          <a:xfrm>
            <a:off x="0" y="0"/>
            <a:ext cx="12192000" cy="6858000"/>
          </a:xfrm>
          <a:prstGeom prst="rect">
            <a:avLst/>
          </a:prstGeom>
        </p:spPr>
      </p:pic>
    </p:spTree>
    <p:extLst>
      <p:ext uri="{BB962C8B-B14F-4D97-AF65-F5344CB8AC3E}">
        <p14:creationId xmlns:p14="http://schemas.microsoft.com/office/powerpoint/2010/main" val="1063150259"/>
      </p:ext>
    </p:extLst>
  </p:cSld>
  <p:clrMap bg1="lt1" tx1="dk1" bg2="lt2" tx2="dk2" accent1="accent1" accent2="accent2" accent3="accent3" accent4="accent4" accent5="accent5" accent6="accent6" hlink="hlink" folHlink="folHlink"/>
  <p:sldLayoutIdLst>
    <p:sldLayoutId id="214748367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51BA4AB-A64A-AA35-3B95-9BE470E14C28}"/>
              </a:ext>
            </a:extLst>
          </p:cNvPr>
          <p:cNvPicPr>
            <a:picLocks noChangeAspect="1"/>
          </p:cNvPicPr>
          <p:nvPr userDrawn="1"/>
        </p:nvPicPr>
        <p:blipFill>
          <a:blip r:embed="rId11"/>
          <a:srcRect b="5039"/>
          <a:stretch>
            <a:fillRect/>
          </a:stretch>
        </p:blipFill>
        <p:spPr>
          <a:xfrm>
            <a:off x="0" y="-41836"/>
            <a:ext cx="12192000" cy="6645836"/>
          </a:xfrm>
          <a:prstGeom prst="rect">
            <a:avLst/>
          </a:prstGeom>
        </p:spPr>
      </p:pic>
    </p:spTree>
    <p:extLst>
      <p:ext uri="{BB962C8B-B14F-4D97-AF65-F5344CB8AC3E}">
        <p14:creationId xmlns:p14="http://schemas.microsoft.com/office/powerpoint/2010/main" val="19807540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8697161"/>
      </p:ext>
    </p:extLst>
  </p:cSld>
  <p:clrMap bg1="lt1" tx1="dk1" bg2="lt2" tx2="dk2" accent1="accent1" accent2="accent2" accent3="accent3" accent4="accent4" accent5="accent5" accent6="accent6" hlink="hlink" folHlink="folHlink"/>
  <p:sldLayoutIdLst>
    <p:sldLayoutId id="2147483678" r:id="rId1"/>
  </p:sldLayoutIdLst>
  <p:txStyles>
    <p:titleStyle>
      <a:lvl1pPr>
        <a:defRPr>
          <a:latin typeface="+mj-lt"/>
          <a:ea typeface="+mj-ea"/>
          <a:cs typeface="+mj-cs"/>
        </a:defRPr>
      </a:lvl1pPr>
    </p:titleStyle>
    <p:bodyStyle>
      <a:lvl1pPr marL="0">
        <a:defRPr>
          <a:latin typeface="+mn-lt"/>
          <a:ea typeface="+mn-ea"/>
          <a:cs typeface="+mn-cs"/>
        </a:defRPr>
      </a:lvl1pPr>
      <a:lvl2pPr marL="458069">
        <a:defRPr>
          <a:latin typeface="+mn-lt"/>
          <a:ea typeface="+mn-ea"/>
          <a:cs typeface="+mn-cs"/>
        </a:defRPr>
      </a:lvl2pPr>
      <a:lvl3pPr marL="916137">
        <a:defRPr>
          <a:latin typeface="+mn-lt"/>
          <a:ea typeface="+mn-ea"/>
          <a:cs typeface="+mn-cs"/>
        </a:defRPr>
      </a:lvl3pPr>
      <a:lvl4pPr marL="1374206">
        <a:defRPr>
          <a:latin typeface="+mn-lt"/>
          <a:ea typeface="+mn-ea"/>
          <a:cs typeface="+mn-cs"/>
        </a:defRPr>
      </a:lvl4pPr>
      <a:lvl5pPr marL="1832275">
        <a:defRPr>
          <a:latin typeface="+mn-lt"/>
          <a:ea typeface="+mn-ea"/>
          <a:cs typeface="+mn-cs"/>
        </a:defRPr>
      </a:lvl5pPr>
      <a:lvl6pPr marL="2290343">
        <a:defRPr>
          <a:latin typeface="+mn-lt"/>
          <a:ea typeface="+mn-ea"/>
          <a:cs typeface="+mn-cs"/>
        </a:defRPr>
      </a:lvl6pPr>
      <a:lvl7pPr marL="2748412">
        <a:defRPr>
          <a:latin typeface="+mn-lt"/>
          <a:ea typeface="+mn-ea"/>
          <a:cs typeface="+mn-cs"/>
        </a:defRPr>
      </a:lvl7pPr>
      <a:lvl8pPr marL="3206481">
        <a:defRPr>
          <a:latin typeface="+mn-lt"/>
          <a:ea typeface="+mn-ea"/>
          <a:cs typeface="+mn-cs"/>
        </a:defRPr>
      </a:lvl8pPr>
      <a:lvl9pPr marL="3664549">
        <a:defRPr>
          <a:latin typeface="+mn-lt"/>
          <a:ea typeface="+mn-ea"/>
          <a:cs typeface="+mn-cs"/>
        </a:defRPr>
      </a:lvl9pPr>
    </p:bodyStyle>
    <p:otherStyle>
      <a:lvl1pPr marL="0">
        <a:defRPr>
          <a:latin typeface="+mn-lt"/>
          <a:ea typeface="+mn-ea"/>
          <a:cs typeface="+mn-cs"/>
        </a:defRPr>
      </a:lvl1pPr>
      <a:lvl2pPr marL="458069">
        <a:defRPr>
          <a:latin typeface="+mn-lt"/>
          <a:ea typeface="+mn-ea"/>
          <a:cs typeface="+mn-cs"/>
        </a:defRPr>
      </a:lvl2pPr>
      <a:lvl3pPr marL="916137">
        <a:defRPr>
          <a:latin typeface="+mn-lt"/>
          <a:ea typeface="+mn-ea"/>
          <a:cs typeface="+mn-cs"/>
        </a:defRPr>
      </a:lvl3pPr>
      <a:lvl4pPr marL="1374206">
        <a:defRPr>
          <a:latin typeface="+mn-lt"/>
          <a:ea typeface="+mn-ea"/>
          <a:cs typeface="+mn-cs"/>
        </a:defRPr>
      </a:lvl4pPr>
      <a:lvl5pPr marL="1832275">
        <a:defRPr>
          <a:latin typeface="+mn-lt"/>
          <a:ea typeface="+mn-ea"/>
          <a:cs typeface="+mn-cs"/>
        </a:defRPr>
      </a:lvl5pPr>
      <a:lvl6pPr marL="2290343">
        <a:defRPr>
          <a:latin typeface="+mn-lt"/>
          <a:ea typeface="+mn-ea"/>
          <a:cs typeface="+mn-cs"/>
        </a:defRPr>
      </a:lvl6pPr>
      <a:lvl7pPr marL="2748412">
        <a:defRPr>
          <a:latin typeface="+mn-lt"/>
          <a:ea typeface="+mn-ea"/>
          <a:cs typeface="+mn-cs"/>
        </a:defRPr>
      </a:lvl7pPr>
      <a:lvl8pPr marL="3206481">
        <a:defRPr>
          <a:latin typeface="+mn-lt"/>
          <a:ea typeface="+mn-ea"/>
          <a:cs typeface="+mn-cs"/>
        </a:defRPr>
      </a:lvl8pPr>
      <a:lvl9pPr marL="3664549">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chart" Target="../charts/char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hyperlink" Target="https://arci.org/arc-2022-community-survey/#about" TargetMode="External"/><Relationship Id="rId7" Type="http://schemas.microsoft.com/office/2007/relationships/hdphoto" Target="../media/hdphoto1.wdp"/><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svg"/><Relationship Id="rId9" Type="http://schemas.microsoft.com/office/2007/relationships/hdphoto" Target="../media/hdphoto2.wdp"/></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0.xml"/><Relationship Id="rId4" Type="http://schemas.openxmlformats.org/officeDocument/2006/relationships/hyperlink" Target="https://amyloidosis-center-hub.ime.springerhealthcare.com/inspiration/success-stories/london-center/"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0.xml"/><Relationship Id="rId4" Type="http://schemas.openxmlformats.org/officeDocument/2006/relationships/hyperlink" Target="https://amyloidosis-center-hub.ime.springerhealthcare.com/inspiration/success-stories/italy-center/"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9.xml"/><Relationship Id="rId7" Type="http://schemas.openxmlformats.org/officeDocument/2006/relationships/slide" Target="slide33.xml"/><Relationship Id="rId2" Type="http://schemas.openxmlformats.org/officeDocument/2006/relationships/slide" Target="slide6.xml"/><Relationship Id="rId1" Type="http://schemas.openxmlformats.org/officeDocument/2006/relationships/slideLayout" Target="../slideLayouts/slideLayout10.xml"/><Relationship Id="rId6" Type="http://schemas.openxmlformats.org/officeDocument/2006/relationships/slide" Target="slide31.xml"/><Relationship Id="rId5" Type="http://schemas.openxmlformats.org/officeDocument/2006/relationships/slide" Target="slide23.xml"/><Relationship Id="rId4" Type="http://schemas.openxmlformats.org/officeDocument/2006/relationships/slide" Target="slide1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BB17B61-BB88-85AD-0892-53074671CB24}"/>
              </a:ext>
            </a:extLst>
          </p:cNvPr>
          <p:cNvSpPr/>
          <p:nvPr/>
        </p:nvSpPr>
        <p:spPr>
          <a:xfrm>
            <a:off x="0" y="2279650"/>
            <a:ext cx="10624038" cy="2667000"/>
          </a:xfrm>
          <a:prstGeom prst="rect">
            <a:avLst/>
          </a:prstGeom>
          <a:solidFill>
            <a:srgbClr val="B9FDFE">
              <a:alpha val="71000"/>
            </a:srgbClr>
          </a:solidFill>
          <a:ln w="25400" cap="flat" cmpd="sng" algn="ctr">
            <a:noFill/>
            <a:prstDash val="solid"/>
          </a:ln>
          <a:effectLst/>
        </p:spPr>
        <p:txBody>
          <a:bodyPr rtlCol="0" anchor="ctr"/>
          <a:lstStyle/>
          <a:p>
            <a:pPr marL="360000" marR="0" lvl="6" indent="0" defTabSz="914400" eaLnBrk="1" fontAlgn="auto" latinLnBrk="0" hangingPunct="1">
              <a:lnSpc>
                <a:spcPct val="100000"/>
              </a:lnSpc>
              <a:spcBef>
                <a:spcPts val="0"/>
              </a:spcBef>
              <a:spcAft>
                <a:spcPts val="0"/>
              </a:spcAft>
              <a:buClrTx/>
              <a:buSzTx/>
              <a:buFontTx/>
              <a:buNone/>
              <a:tabLst/>
              <a:defRPr/>
            </a:pPr>
            <a:r>
              <a:rPr kumimoji="0" lang="en-US" sz="4800" b="1" i="0" u="none" strike="noStrike" kern="0" cap="none" spc="0" normalizeH="0" baseline="0" noProof="0" dirty="0">
                <a:ln>
                  <a:noFill/>
                </a:ln>
                <a:solidFill>
                  <a:prstClr val="black"/>
                </a:solidFill>
                <a:effectLst/>
                <a:uLnTx/>
                <a:uFillTx/>
                <a:latin typeface="Aptos Light" panose="020B0004020202020204" pitchFamily="34" charset="0"/>
                <a:ea typeface="+mn-ea"/>
                <a:cs typeface="+mn-cs"/>
              </a:rPr>
              <a:t>Making the case for multidisciplinary amyloidosis care</a:t>
            </a:r>
          </a:p>
          <a:p>
            <a:pPr marL="360000" marR="0" lvl="6"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Aptos Light" panose="020B0004020202020204" pitchFamily="34" charset="0"/>
                <a:ea typeface="+mn-ea"/>
                <a:cs typeface="+mn-cs"/>
              </a:rPr>
              <a:t>A customizable presentation and toolkit for healthcare professionals looking to advocate for awareness, resources, and funding to establish or improve amyloidosis services</a:t>
            </a:r>
            <a:endParaRPr kumimoji="0" lang="en-US" sz="1800" b="0" i="0" u="none" strike="noStrike" kern="0" cap="none" spc="0" normalizeH="0" baseline="0" noProof="0" dirty="0">
              <a:ln>
                <a:noFill/>
              </a:ln>
              <a:solidFill>
                <a:prstClr val="black"/>
              </a:solidFill>
              <a:effectLst/>
              <a:uLnTx/>
              <a:uFillTx/>
              <a:latin typeface="Aptos Light" panose="020B0004020202020204" pitchFamily="34" charset="0"/>
              <a:ea typeface="+mn-ea"/>
              <a:cs typeface="+mn-cs"/>
            </a:endParaRPr>
          </a:p>
        </p:txBody>
      </p:sp>
    </p:spTree>
    <p:extLst>
      <p:ext uri="{BB962C8B-B14F-4D97-AF65-F5344CB8AC3E}">
        <p14:creationId xmlns:p14="http://schemas.microsoft.com/office/powerpoint/2010/main" val="3447610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18EDBD-9D66-057A-AA5A-38997B9C1ED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08E4406-A77C-746B-3859-BD84524EC0DB}"/>
              </a:ext>
            </a:extLst>
          </p:cNvPr>
          <p:cNvSpPr txBox="1"/>
          <p:nvPr/>
        </p:nvSpPr>
        <p:spPr>
          <a:xfrm>
            <a:off x="2880062" y="217491"/>
            <a:ext cx="7222788" cy="584775"/>
          </a:xfrm>
          <a:prstGeom prst="rect">
            <a:avLst/>
          </a:prstGeom>
          <a:noFill/>
        </p:spPr>
        <p:txBody>
          <a:bodyPr wrap="square" rtlCol="0">
            <a:spAutoFit/>
          </a:bodyPr>
          <a:lstStyle/>
          <a:p>
            <a:r>
              <a:rPr lang="en-US" sz="3200" kern="0" dirty="0">
                <a:solidFill>
                  <a:prstClr val="black"/>
                </a:solidFill>
                <a:latin typeface="Aptos Light" panose="020B0004020202020204" pitchFamily="34" charset="0"/>
              </a:rPr>
              <a:t>What is amyloidosis?</a:t>
            </a:r>
          </a:p>
        </p:txBody>
      </p:sp>
      <p:sp>
        <p:nvSpPr>
          <p:cNvPr id="3" name="TextBox 2">
            <a:extLst>
              <a:ext uri="{FF2B5EF4-FFF2-40B4-BE49-F238E27FC236}">
                <a16:creationId xmlns:a16="http://schemas.microsoft.com/office/drawing/2014/main" id="{7C059C1A-EC25-8E68-6CB5-558130E12D53}"/>
              </a:ext>
            </a:extLst>
          </p:cNvPr>
          <p:cNvSpPr txBox="1"/>
          <p:nvPr/>
        </p:nvSpPr>
        <p:spPr>
          <a:xfrm>
            <a:off x="376523" y="1034782"/>
            <a:ext cx="5198911" cy="5324535"/>
          </a:xfrm>
          <a:prstGeom prst="rect">
            <a:avLst/>
          </a:prstGeom>
          <a:noFill/>
        </p:spPr>
        <p:txBody>
          <a:bodyPr wrap="square">
            <a:spAutoFit/>
          </a:bodyPr>
          <a:lstStyle/>
          <a:p>
            <a:r>
              <a:rPr lang="en-US" sz="2000" kern="0" dirty="0">
                <a:solidFill>
                  <a:sysClr val="windowText" lastClr="000000"/>
                </a:solidFill>
                <a:latin typeface="Aptos Light" panose="020B0004020202020204" pitchFamily="34" charset="0"/>
              </a:rPr>
              <a:t>Amyloidosis is a group of rare and serious conditions caused by the abnormal accumulation of misfolded proteins (amyloid) in tissues and organs.</a:t>
            </a:r>
          </a:p>
          <a:p>
            <a:endParaRPr lang="en-US" sz="2000" kern="0" dirty="0">
              <a:solidFill>
                <a:sysClr val="windowText" lastClr="000000"/>
              </a:solidFill>
              <a:latin typeface="Aptos Light" panose="020B0004020202020204" pitchFamily="34" charset="0"/>
            </a:endParaRPr>
          </a:p>
          <a:p>
            <a:pPr marL="285750" indent="-285750">
              <a:buClr>
                <a:srgbClr val="09DDE9"/>
              </a:buClr>
              <a:buFont typeface="Aptos Light" panose="020B0004020202020204" pitchFamily="34" charset="0"/>
              <a:buChar char="+"/>
            </a:pPr>
            <a:r>
              <a:rPr lang="en-US" sz="2000" kern="0" dirty="0">
                <a:solidFill>
                  <a:sysClr val="windowText" lastClr="000000"/>
                </a:solidFill>
                <a:latin typeface="Aptos Light" panose="020B0004020202020204" pitchFamily="34" charset="0"/>
              </a:rPr>
              <a:t>Amyloid deposits disrupt normal organ structure and function</a:t>
            </a:r>
          </a:p>
          <a:p>
            <a:pPr marL="285750" indent="-285750">
              <a:buClr>
                <a:srgbClr val="09DDE9"/>
              </a:buClr>
              <a:buFont typeface="Aptos Light" panose="020B0004020202020204" pitchFamily="34" charset="0"/>
              <a:buChar char="+"/>
            </a:pPr>
            <a:r>
              <a:rPr lang="en-US" sz="2000" kern="0" dirty="0">
                <a:solidFill>
                  <a:sysClr val="windowText" lastClr="000000"/>
                </a:solidFill>
                <a:latin typeface="Aptos Light" panose="020B0004020202020204" pitchFamily="34" charset="0"/>
              </a:rPr>
              <a:t>The disease is often multisystemic, affecting the heart, kidneys, nerves, and gastrointestinal tract</a:t>
            </a:r>
          </a:p>
          <a:p>
            <a:pPr marL="285750" indent="-285750">
              <a:buClr>
                <a:srgbClr val="09DDE9"/>
              </a:buClr>
              <a:buFont typeface="Aptos Light" panose="020B0004020202020204" pitchFamily="34" charset="0"/>
              <a:buChar char="+"/>
            </a:pPr>
            <a:r>
              <a:rPr lang="en-US" sz="2000" kern="0" dirty="0">
                <a:solidFill>
                  <a:sysClr val="windowText" lastClr="000000"/>
                </a:solidFill>
                <a:latin typeface="Aptos Light" panose="020B0004020202020204" pitchFamily="34" charset="0"/>
              </a:rPr>
              <a:t>Symptoms are frequently nonspecific and vary by organ involvement</a:t>
            </a:r>
          </a:p>
          <a:p>
            <a:pPr marL="285750" indent="-285750">
              <a:buClr>
                <a:srgbClr val="09DDE9"/>
              </a:buClr>
              <a:buFont typeface="Aptos Light" panose="020B0004020202020204" pitchFamily="34" charset="0"/>
              <a:buChar char="+"/>
            </a:pPr>
            <a:r>
              <a:rPr lang="en-US" sz="2000" kern="0" dirty="0">
                <a:solidFill>
                  <a:sysClr val="windowText" lastClr="000000"/>
                </a:solidFill>
                <a:latin typeface="Aptos Light" panose="020B0004020202020204" pitchFamily="34" charset="0"/>
              </a:rPr>
              <a:t>There are different types of amyloidosis, each requiring distinct diagnostic and treatment approaches</a:t>
            </a:r>
          </a:p>
          <a:p>
            <a:pPr marL="285750" indent="-285750">
              <a:buClr>
                <a:srgbClr val="09DDE9"/>
              </a:buClr>
              <a:buFont typeface="Aptos Light" panose="020B0004020202020204" pitchFamily="34" charset="0"/>
              <a:buChar char="+"/>
            </a:pPr>
            <a:r>
              <a:rPr lang="en-US" sz="2000" kern="0" dirty="0">
                <a:solidFill>
                  <a:sysClr val="windowText" lastClr="000000"/>
                </a:solidFill>
                <a:latin typeface="Aptos Light" panose="020B0004020202020204" pitchFamily="34" charset="0"/>
              </a:rPr>
              <a:t>Early diagnosis and coordinated specialist care are critical to improving outcomes</a:t>
            </a:r>
          </a:p>
        </p:txBody>
      </p:sp>
      <p:sp>
        <p:nvSpPr>
          <p:cNvPr id="20" name="Footer Placeholder 13">
            <a:extLst>
              <a:ext uri="{FF2B5EF4-FFF2-40B4-BE49-F238E27FC236}">
                <a16:creationId xmlns:a16="http://schemas.microsoft.com/office/drawing/2014/main" id="{8D4721AB-17B9-ADA2-724A-3C45CB9D0F82}"/>
              </a:ext>
            </a:extLst>
          </p:cNvPr>
          <p:cNvSpPr txBox="1">
            <a:spLocks/>
          </p:cNvSpPr>
          <p:nvPr/>
        </p:nvSpPr>
        <p:spPr>
          <a:xfrm>
            <a:off x="287995" y="6490052"/>
            <a:ext cx="10804207" cy="342265"/>
          </a:xfrm>
          <a:prstGeom prst="rect">
            <a:avLst/>
          </a:prstGeom>
        </p:spPr>
        <p:txBody>
          <a:bodyPr lIns="0" tIns="0" rIns="0" bIns="0"/>
          <a:lstStyle>
            <a:defPPr>
              <a:defRPr kern="0"/>
            </a:defPPr>
            <a:lvl1pPr algn="l">
              <a:defRPr sz="1050" b="0">
                <a:solidFill>
                  <a:schemeClr val="tx1"/>
                </a:solidFill>
                <a:latin typeface="+mn-lt"/>
              </a:defRPr>
            </a:lvl1pPr>
          </a:lstStyle>
          <a:p>
            <a:r>
              <a:rPr lang="en-US" b="1" kern="0">
                <a:solidFill>
                  <a:prstClr val="black"/>
                </a:solidFill>
                <a:latin typeface="Aptos Light"/>
              </a:rPr>
              <a:t>References </a:t>
            </a:r>
            <a:r>
              <a:rPr lang="en-US" kern="0">
                <a:solidFill>
                  <a:prstClr val="black"/>
                </a:solidFill>
                <a:latin typeface="Aptos Light"/>
              </a:rPr>
              <a:t>Cook J, et al. Blood Adv. 2026. doi: 10.1182/bloodadvances.2025017237.</a:t>
            </a:r>
          </a:p>
          <a:p>
            <a:r>
              <a:rPr lang="en-US" b="1" kern="0">
                <a:solidFill>
                  <a:prstClr val="black"/>
                </a:solidFill>
                <a:latin typeface="Aptos Light"/>
              </a:rPr>
              <a:t>Abbreviations</a:t>
            </a:r>
            <a:r>
              <a:rPr lang="en-US" kern="0">
                <a:solidFill>
                  <a:prstClr val="black"/>
                </a:solidFill>
                <a:latin typeface="Aptos Light"/>
              </a:rPr>
              <a:t>: AA, amyloid A; AL, light chain; ATTR, transthyretin amyloidosis; ATTRwt, wild-type transthyretin amyloidosis; ATTRv, hereditary transthyretin amyloidosis.</a:t>
            </a:r>
          </a:p>
          <a:p>
            <a:endParaRPr lang="en-US" kern="0" dirty="0">
              <a:solidFill>
                <a:prstClr val="black"/>
              </a:solidFill>
              <a:latin typeface="Aptos Light"/>
            </a:endParaRPr>
          </a:p>
        </p:txBody>
      </p:sp>
      <p:grpSp>
        <p:nvGrpSpPr>
          <p:cNvPr id="22" name="Group 21">
            <a:extLst>
              <a:ext uri="{FF2B5EF4-FFF2-40B4-BE49-F238E27FC236}">
                <a16:creationId xmlns:a16="http://schemas.microsoft.com/office/drawing/2014/main" id="{AC909CA6-E45F-12E1-8031-6A182AFD171D}"/>
              </a:ext>
              <a:ext uri="{C183D7F6-B498-43B3-948B-1728B52AA6E4}">
                <adec:decorative xmlns:adec="http://schemas.microsoft.com/office/drawing/2017/decorative" val="1"/>
              </a:ext>
            </a:extLst>
          </p:cNvPr>
          <p:cNvGrpSpPr/>
          <p:nvPr/>
        </p:nvGrpSpPr>
        <p:grpSpPr>
          <a:xfrm>
            <a:off x="5930768" y="1788173"/>
            <a:ext cx="6034389" cy="3374918"/>
            <a:chOff x="5930768" y="1788173"/>
            <a:chExt cx="6034389" cy="3374918"/>
          </a:xfrm>
        </p:grpSpPr>
        <p:sp>
          <p:nvSpPr>
            <p:cNvPr id="4" name="Rectangle 3">
              <a:extLst>
                <a:ext uri="{FF2B5EF4-FFF2-40B4-BE49-F238E27FC236}">
                  <a16:creationId xmlns:a16="http://schemas.microsoft.com/office/drawing/2014/main" id="{3EE6DF2D-421F-747B-2F44-DECD1A547CFA}"/>
                </a:ext>
              </a:extLst>
            </p:cNvPr>
            <p:cNvSpPr/>
            <p:nvPr/>
          </p:nvSpPr>
          <p:spPr>
            <a:xfrm>
              <a:off x="7740740" y="1788173"/>
              <a:ext cx="2438400" cy="381000"/>
            </a:xfrm>
            <a:prstGeom prst="rect">
              <a:avLst/>
            </a:prstGeom>
            <a:solidFill>
              <a:sysClr val="window" lastClr="FFFFFF">
                <a:lumMod val="9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latin typeface="Aptos Light"/>
                  <a:ea typeface="+mn-ea"/>
                  <a:cs typeface="+mn-cs"/>
                </a:rPr>
                <a:t>Amyloidosis</a:t>
              </a:r>
            </a:p>
          </p:txBody>
        </p:sp>
        <p:cxnSp>
          <p:nvCxnSpPr>
            <p:cNvPr id="5" name="Straight Connector 4">
              <a:extLst>
                <a:ext uri="{FF2B5EF4-FFF2-40B4-BE49-F238E27FC236}">
                  <a16:creationId xmlns:a16="http://schemas.microsoft.com/office/drawing/2014/main" id="{60A4864A-A3E3-C55F-B440-B5C0E51A7F6C}"/>
                </a:ext>
              </a:extLst>
            </p:cNvPr>
            <p:cNvCxnSpPr>
              <a:cxnSpLocks/>
            </p:cNvCxnSpPr>
            <p:nvPr/>
          </p:nvCxnSpPr>
          <p:spPr>
            <a:xfrm>
              <a:off x="8959940" y="2147135"/>
              <a:ext cx="0" cy="559411"/>
            </a:xfrm>
            <a:prstGeom prst="line">
              <a:avLst/>
            </a:prstGeom>
            <a:noFill/>
            <a:ln w="9525" cap="flat" cmpd="sng" algn="ctr">
              <a:solidFill>
                <a:sysClr val="window" lastClr="FFFFFF">
                  <a:lumMod val="75000"/>
                </a:sysClr>
              </a:solidFill>
              <a:prstDash val="solid"/>
            </a:ln>
            <a:effectLst/>
          </p:spPr>
        </p:cxnSp>
        <p:sp>
          <p:nvSpPr>
            <p:cNvPr id="6" name="Rectangle 5">
              <a:extLst>
                <a:ext uri="{FF2B5EF4-FFF2-40B4-BE49-F238E27FC236}">
                  <a16:creationId xmlns:a16="http://schemas.microsoft.com/office/drawing/2014/main" id="{C760BDDF-993D-DB18-F2BB-74CD8A901B00}"/>
                </a:ext>
              </a:extLst>
            </p:cNvPr>
            <p:cNvSpPr/>
            <p:nvPr/>
          </p:nvSpPr>
          <p:spPr>
            <a:xfrm>
              <a:off x="5930768" y="3146635"/>
              <a:ext cx="1371600" cy="788184"/>
            </a:xfrm>
            <a:prstGeom prst="rect">
              <a:avLst/>
            </a:prstGeom>
            <a:solidFill>
              <a:sysClr val="window" lastClr="FFFFFF">
                <a:lumMod val="9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Light"/>
                  <a:ea typeface="+mn-ea"/>
                  <a:cs typeface="+mn-cs"/>
                </a:rPr>
                <a:t>AL</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Light"/>
                  <a:ea typeface="+mn-ea"/>
                  <a:cs typeface="+mn-cs"/>
                </a:rPr>
                <a:t>amyloidosis</a:t>
              </a:r>
            </a:p>
          </p:txBody>
        </p:sp>
        <p:sp>
          <p:nvSpPr>
            <p:cNvPr id="7" name="Rectangle 6">
              <a:extLst>
                <a:ext uri="{FF2B5EF4-FFF2-40B4-BE49-F238E27FC236}">
                  <a16:creationId xmlns:a16="http://schemas.microsoft.com/office/drawing/2014/main" id="{C00DE3C0-2B8F-C3B8-D8BA-38BFDC5534C7}"/>
                </a:ext>
              </a:extLst>
            </p:cNvPr>
            <p:cNvSpPr/>
            <p:nvPr/>
          </p:nvSpPr>
          <p:spPr>
            <a:xfrm>
              <a:off x="7460544" y="3146635"/>
              <a:ext cx="1371600" cy="788184"/>
            </a:xfrm>
            <a:prstGeom prst="rect">
              <a:avLst/>
            </a:prstGeom>
            <a:solidFill>
              <a:sysClr val="window" lastClr="FFFFFF">
                <a:lumMod val="9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Light"/>
                  <a:ea typeface="+mn-ea"/>
                  <a:cs typeface="+mn-cs"/>
                </a:rPr>
                <a:t>ATTR</a:t>
              </a:r>
            </a:p>
          </p:txBody>
        </p:sp>
        <p:sp>
          <p:nvSpPr>
            <p:cNvPr id="8" name="Rectangle 7">
              <a:extLst>
                <a:ext uri="{FF2B5EF4-FFF2-40B4-BE49-F238E27FC236}">
                  <a16:creationId xmlns:a16="http://schemas.microsoft.com/office/drawing/2014/main" id="{C21CE5EF-222D-25DE-2F6C-428ADA38A953}"/>
                </a:ext>
              </a:extLst>
            </p:cNvPr>
            <p:cNvSpPr/>
            <p:nvPr/>
          </p:nvSpPr>
          <p:spPr>
            <a:xfrm>
              <a:off x="6678354" y="4374907"/>
              <a:ext cx="1371600" cy="788184"/>
            </a:xfrm>
            <a:prstGeom prst="rect">
              <a:avLst/>
            </a:prstGeom>
            <a:solidFill>
              <a:srgbClr val="B9FDFE"/>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Light"/>
                  <a:ea typeface="+mn-ea"/>
                  <a:cs typeface="+mn-cs"/>
                </a:rPr>
                <a:t>ATTRwt</a:t>
              </a:r>
            </a:p>
          </p:txBody>
        </p:sp>
        <p:cxnSp>
          <p:nvCxnSpPr>
            <p:cNvPr id="9" name="Straight Connector 8">
              <a:extLst>
                <a:ext uri="{FF2B5EF4-FFF2-40B4-BE49-F238E27FC236}">
                  <a16:creationId xmlns:a16="http://schemas.microsoft.com/office/drawing/2014/main" id="{4702ECF9-0BBC-0B58-1972-C1D4D4C0E55E}"/>
                </a:ext>
              </a:extLst>
            </p:cNvPr>
            <p:cNvCxnSpPr>
              <a:cxnSpLocks/>
            </p:cNvCxnSpPr>
            <p:nvPr/>
          </p:nvCxnSpPr>
          <p:spPr>
            <a:xfrm>
              <a:off x="6540368" y="2706546"/>
              <a:ext cx="4738992" cy="0"/>
            </a:xfrm>
            <a:prstGeom prst="line">
              <a:avLst/>
            </a:prstGeom>
            <a:noFill/>
            <a:ln w="9525" cap="flat" cmpd="sng" algn="ctr">
              <a:solidFill>
                <a:sysClr val="window" lastClr="FFFFFF">
                  <a:lumMod val="75000"/>
                </a:sysClr>
              </a:solidFill>
              <a:prstDash val="solid"/>
            </a:ln>
            <a:effectLst/>
          </p:spPr>
        </p:cxnSp>
        <p:sp>
          <p:nvSpPr>
            <p:cNvPr id="10" name="Rectangle 9">
              <a:extLst>
                <a:ext uri="{FF2B5EF4-FFF2-40B4-BE49-F238E27FC236}">
                  <a16:creationId xmlns:a16="http://schemas.microsoft.com/office/drawing/2014/main" id="{48E2E5FF-C696-AFE1-B921-CB1C69284597}"/>
                </a:ext>
              </a:extLst>
            </p:cNvPr>
            <p:cNvSpPr/>
            <p:nvPr/>
          </p:nvSpPr>
          <p:spPr>
            <a:xfrm>
              <a:off x="9009372" y="3146635"/>
              <a:ext cx="1371595" cy="788184"/>
            </a:xfrm>
            <a:prstGeom prst="rect">
              <a:avLst/>
            </a:prstGeom>
            <a:solidFill>
              <a:sysClr val="window" lastClr="FFFFFF">
                <a:lumMod val="9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Light"/>
                  <a:ea typeface="+mn-ea"/>
                  <a:cs typeface="+mn-cs"/>
                </a:rPr>
                <a:t>AA</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Light"/>
                  <a:ea typeface="+mn-ea"/>
                  <a:cs typeface="+mn-cs"/>
                </a:rPr>
                <a:t>amyloidosis</a:t>
              </a:r>
            </a:p>
          </p:txBody>
        </p:sp>
        <p:cxnSp>
          <p:nvCxnSpPr>
            <p:cNvPr id="11" name="Straight Connector 10">
              <a:extLst>
                <a:ext uri="{FF2B5EF4-FFF2-40B4-BE49-F238E27FC236}">
                  <a16:creationId xmlns:a16="http://schemas.microsoft.com/office/drawing/2014/main" id="{24699370-E05D-7200-D0A8-2BB8534338BE}"/>
                </a:ext>
              </a:extLst>
            </p:cNvPr>
            <p:cNvCxnSpPr>
              <a:cxnSpLocks/>
              <a:endCxn id="12" idx="0"/>
            </p:cNvCxnSpPr>
            <p:nvPr/>
          </p:nvCxnSpPr>
          <p:spPr>
            <a:xfrm>
              <a:off x="11279360" y="2706546"/>
              <a:ext cx="0" cy="440089"/>
            </a:xfrm>
            <a:prstGeom prst="line">
              <a:avLst/>
            </a:prstGeom>
            <a:noFill/>
            <a:ln w="9525" cap="flat" cmpd="sng" algn="ctr">
              <a:solidFill>
                <a:sysClr val="window" lastClr="FFFFFF">
                  <a:lumMod val="75000"/>
                </a:sysClr>
              </a:solidFill>
              <a:prstDash val="solid"/>
            </a:ln>
            <a:effectLst/>
          </p:spPr>
        </p:cxnSp>
        <p:sp>
          <p:nvSpPr>
            <p:cNvPr id="12" name="Rectangle 11">
              <a:extLst>
                <a:ext uri="{FF2B5EF4-FFF2-40B4-BE49-F238E27FC236}">
                  <a16:creationId xmlns:a16="http://schemas.microsoft.com/office/drawing/2014/main" id="{72E6D303-A97D-1077-E347-7CB21D6B1A3B}"/>
                </a:ext>
              </a:extLst>
            </p:cNvPr>
            <p:cNvSpPr/>
            <p:nvPr/>
          </p:nvSpPr>
          <p:spPr>
            <a:xfrm>
              <a:off x="10593562" y="3146635"/>
              <a:ext cx="1371595" cy="788184"/>
            </a:xfrm>
            <a:prstGeom prst="rect">
              <a:avLst/>
            </a:prstGeom>
            <a:solidFill>
              <a:sysClr val="window" lastClr="FFFFFF">
                <a:lumMod val="9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Aptos Light"/>
                  <a:ea typeface="+mn-ea"/>
                  <a:cs typeface="+mn-cs"/>
                </a:rPr>
                <a:t>Other types of  amyloidosis</a:t>
              </a:r>
            </a:p>
          </p:txBody>
        </p:sp>
        <p:cxnSp>
          <p:nvCxnSpPr>
            <p:cNvPr id="13" name="Straight Connector 12">
              <a:extLst>
                <a:ext uri="{FF2B5EF4-FFF2-40B4-BE49-F238E27FC236}">
                  <a16:creationId xmlns:a16="http://schemas.microsoft.com/office/drawing/2014/main" id="{8292D514-01EC-6822-A837-1D76D54A83D7}"/>
                </a:ext>
              </a:extLst>
            </p:cNvPr>
            <p:cNvCxnSpPr>
              <a:endCxn id="7" idx="0"/>
            </p:cNvCxnSpPr>
            <p:nvPr/>
          </p:nvCxnSpPr>
          <p:spPr>
            <a:xfrm>
              <a:off x="8146344" y="2706546"/>
              <a:ext cx="0" cy="440089"/>
            </a:xfrm>
            <a:prstGeom prst="line">
              <a:avLst/>
            </a:prstGeom>
            <a:noFill/>
            <a:ln w="9525" cap="flat" cmpd="sng" algn="ctr">
              <a:solidFill>
                <a:sysClr val="window" lastClr="FFFFFF">
                  <a:lumMod val="75000"/>
                </a:sysClr>
              </a:solidFill>
              <a:prstDash val="solid"/>
            </a:ln>
            <a:effectLst/>
          </p:spPr>
        </p:cxnSp>
        <p:cxnSp>
          <p:nvCxnSpPr>
            <p:cNvPr id="14" name="Straight Connector 13">
              <a:extLst>
                <a:ext uri="{FF2B5EF4-FFF2-40B4-BE49-F238E27FC236}">
                  <a16:creationId xmlns:a16="http://schemas.microsoft.com/office/drawing/2014/main" id="{0950B635-F3CE-4FB8-408C-0AA8E90FC65E}"/>
                </a:ext>
              </a:extLst>
            </p:cNvPr>
            <p:cNvCxnSpPr>
              <a:cxnSpLocks/>
              <a:endCxn id="10" idx="0"/>
            </p:cNvCxnSpPr>
            <p:nvPr/>
          </p:nvCxnSpPr>
          <p:spPr>
            <a:xfrm>
              <a:off x="9695169" y="2724158"/>
              <a:ext cx="1" cy="422477"/>
            </a:xfrm>
            <a:prstGeom prst="line">
              <a:avLst/>
            </a:prstGeom>
            <a:noFill/>
            <a:ln w="9525" cap="flat" cmpd="sng" algn="ctr">
              <a:solidFill>
                <a:sysClr val="window" lastClr="FFFFFF">
                  <a:lumMod val="75000"/>
                </a:sysClr>
              </a:solidFill>
              <a:prstDash val="solid"/>
            </a:ln>
            <a:effectLst/>
          </p:spPr>
        </p:cxnSp>
        <p:sp>
          <p:nvSpPr>
            <p:cNvPr id="15" name="Rectangle 14">
              <a:extLst>
                <a:ext uri="{FF2B5EF4-FFF2-40B4-BE49-F238E27FC236}">
                  <a16:creationId xmlns:a16="http://schemas.microsoft.com/office/drawing/2014/main" id="{897773CB-47BD-36AA-32B7-63A06A7BB89F}"/>
                </a:ext>
              </a:extLst>
            </p:cNvPr>
            <p:cNvSpPr/>
            <p:nvPr/>
          </p:nvSpPr>
          <p:spPr>
            <a:xfrm>
              <a:off x="8146344" y="4374907"/>
              <a:ext cx="1371600" cy="788184"/>
            </a:xfrm>
            <a:prstGeom prst="rect">
              <a:avLst/>
            </a:prstGeom>
            <a:solidFill>
              <a:srgbClr val="B9FDFE"/>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Light"/>
                  <a:ea typeface="+mn-ea"/>
                  <a:cs typeface="+mn-cs"/>
                </a:rPr>
                <a:t>ATTRv</a:t>
              </a:r>
            </a:p>
          </p:txBody>
        </p:sp>
        <p:cxnSp>
          <p:nvCxnSpPr>
            <p:cNvPr id="16" name="Straight Connector 15">
              <a:extLst>
                <a:ext uri="{FF2B5EF4-FFF2-40B4-BE49-F238E27FC236}">
                  <a16:creationId xmlns:a16="http://schemas.microsoft.com/office/drawing/2014/main" id="{6F11F95E-6218-794C-4D76-31C8542E0CC4}"/>
                </a:ext>
              </a:extLst>
            </p:cNvPr>
            <p:cNvCxnSpPr>
              <a:stCxn id="7" idx="2"/>
            </p:cNvCxnSpPr>
            <p:nvPr/>
          </p:nvCxnSpPr>
          <p:spPr>
            <a:xfrm>
              <a:off x="8146344" y="3934819"/>
              <a:ext cx="0" cy="238481"/>
            </a:xfrm>
            <a:prstGeom prst="line">
              <a:avLst/>
            </a:prstGeom>
            <a:noFill/>
            <a:ln w="9525" cap="flat" cmpd="sng" algn="ctr">
              <a:solidFill>
                <a:sysClr val="window" lastClr="FFFFFF">
                  <a:lumMod val="75000"/>
                </a:sysClr>
              </a:solidFill>
              <a:prstDash val="solid"/>
            </a:ln>
            <a:effectLst/>
          </p:spPr>
        </p:cxnSp>
        <p:cxnSp>
          <p:nvCxnSpPr>
            <p:cNvPr id="17" name="Straight Connector 16">
              <a:extLst>
                <a:ext uri="{FF2B5EF4-FFF2-40B4-BE49-F238E27FC236}">
                  <a16:creationId xmlns:a16="http://schemas.microsoft.com/office/drawing/2014/main" id="{7E1D2613-C4E6-CB8A-A4EB-F7F44236C8A6}"/>
                </a:ext>
              </a:extLst>
            </p:cNvPr>
            <p:cNvCxnSpPr>
              <a:cxnSpLocks/>
            </p:cNvCxnSpPr>
            <p:nvPr/>
          </p:nvCxnSpPr>
          <p:spPr>
            <a:xfrm>
              <a:off x="7364154" y="4169668"/>
              <a:ext cx="1467990" cy="0"/>
            </a:xfrm>
            <a:prstGeom prst="line">
              <a:avLst/>
            </a:prstGeom>
            <a:noFill/>
            <a:ln w="9525" cap="flat" cmpd="sng" algn="ctr">
              <a:solidFill>
                <a:sysClr val="window" lastClr="FFFFFF">
                  <a:lumMod val="75000"/>
                </a:sysClr>
              </a:solidFill>
              <a:prstDash val="solid"/>
            </a:ln>
            <a:effectLst/>
          </p:spPr>
        </p:cxnSp>
        <p:cxnSp>
          <p:nvCxnSpPr>
            <p:cNvPr id="18" name="Straight Connector 17">
              <a:extLst>
                <a:ext uri="{FF2B5EF4-FFF2-40B4-BE49-F238E27FC236}">
                  <a16:creationId xmlns:a16="http://schemas.microsoft.com/office/drawing/2014/main" id="{C441299D-CB74-A069-3E88-F81B51F37C4C}"/>
                </a:ext>
              </a:extLst>
            </p:cNvPr>
            <p:cNvCxnSpPr>
              <a:endCxn id="15" idx="0"/>
            </p:cNvCxnSpPr>
            <p:nvPr/>
          </p:nvCxnSpPr>
          <p:spPr>
            <a:xfrm>
              <a:off x="8832144" y="4169668"/>
              <a:ext cx="0" cy="205239"/>
            </a:xfrm>
            <a:prstGeom prst="line">
              <a:avLst/>
            </a:prstGeom>
            <a:noFill/>
            <a:ln w="9525" cap="flat" cmpd="sng" algn="ctr">
              <a:solidFill>
                <a:sysClr val="window" lastClr="FFFFFF">
                  <a:lumMod val="75000"/>
                </a:sysClr>
              </a:solidFill>
              <a:prstDash val="solid"/>
            </a:ln>
            <a:effectLst/>
          </p:spPr>
        </p:cxnSp>
        <p:cxnSp>
          <p:nvCxnSpPr>
            <p:cNvPr id="19" name="Straight Connector 18">
              <a:extLst>
                <a:ext uri="{FF2B5EF4-FFF2-40B4-BE49-F238E27FC236}">
                  <a16:creationId xmlns:a16="http://schemas.microsoft.com/office/drawing/2014/main" id="{9E59C945-35ED-EEB7-0D69-F60EA44BBDDE}"/>
                </a:ext>
              </a:extLst>
            </p:cNvPr>
            <p:cNvCxnSpPr>
              <a:cxnSpLocks/>
              <a:endCxn id="8" idx="0"/>
            </p:cNvCxnSpPr>
            <p:nvPr/>
          </p:nvCxnSpPr>
          <p:spPr>
            <a:xfrm>
              <a:off x="7364154" y="4166037"/>
              <a:ext cx="0" cy="208870"/>
            </a:xfrm>
            <a:prstGeom prst="line">
              <a:avLst/>
            </a:prstGeom>
            <a:noFill/>
            <a:ln w="9525" cap="flat" cmpd="sng" algn="ctr">
              <a:solidFill>
                <a:sysClr val="window" lastClr="FFFFFF">
                  <a:lumMod val="75000"/>
                </a:sysClr>
              </a:solidFill>
              <a:prstDash val="solid"/>
            </a:ln>
            <a:effectLst/>
          </p:spPr>
        </p:cxnSp>
        <p:cxnSp>
          <p:nvCxnSpPr>
            <p:cNvPr id="21" name="Straight Connector 20">
              <a:extLst>
                <a:ext uri="{FF2B5EF4-FFF2-40B4-BE49-F238E27FC236}">
                  <a16:creationId xmlns:a16="http://schemas.microsoft.com/office/drawing/2014/main" id="{4718EA65-3A23-5AD3-2662-33F90C9FE65E}"/>
                </a:ext>
              </a:extLst>
            </p:cNvPr>
            <p:cNvCxnSpPr/>
            <p:nvPr/>
          </p:nvCxnSpPr>
          <p:spPr>
            <a:xfrm>
              <a:off x="6546160" y="2706546"/>
              <a:ext cx="0" cy="440089"/>
            </a:xfrm>
            <a:prstGeom prst="line">
              <a:avLst/>
            </a:prstGeom>
            <a:noFill/>
            <a:ln w="9525" cap="flat" cmpd="sng" algn="ctr">
              <a:solidFill>
                <a:sysClr val="window" lastClr="FFFFFF">
                  <a:lumMod val="75000"/>
                </a:sysClr>
              </a:solidFill>
              <a:prstDash val="solid"/>
            </a:ln>
            <a:effectLst/>
          </p:spPr>
        </p:cxnSp>
      </p:grpSp>
    </p:spTree>
    <p:extLst>
      <p:ext uri="{BB962C8B-B14F-4D97-AF65-F5344CB8AC3E}">
        <p14:creationId xmlns:p14="http://schemas.microsoft.com/office/powerpoint/2010/main" val="31072922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C26B5A-AE81-818E-641F-4A0DEB462FE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5F930B8-3FC8-7E85-0711-D61809392BB4}"/>
              </a:ext>
            </a:extLst>
          </p:cNvPr>
          <p:cNvSpPr txBox="1"/>
          <p:nvPr/>
        </p:nvSpPr>
        <p:spPr>
          <a:xfrm>
            <a:off x="2880062" y="217491"/>
            <a:ext cx="8441988" cy="584775"/>
          </a:xfrm>
          <a:prstGeom prst="rect">
            <a:avLst/>
          </a:prstGeom>
          <a:noFill/>
        </p:spPr>
        <p:txBody>
          <a:bodyPr wrap="square" rtlCol="0">
            <a:spAutoFit/>
          </a:bodyPr>
          <a:lstStyle/>
          <a:p>
            <a:r>
              <a:rPr lang="en-US" sz="3200" kern="0" dirty="0">
                <a:solidFill>
                  <a:prstClr val="black"/>
                </a:solidFill>
                <a:latin typeface="Aptos Light" panose="020B0004020202020204" pitchFamily="34" charset="0"/>
              </a:rPr>
              <a:t>Types of amyloidosis</a:t>
            </a:r>
          </a:p>
        </p:txBody>
      </p:sp>
      <p:sp>
        <p:nvSpPr>
          <p:cNvPr id="3" name="Rectangle 2">
            <a:extLst>
              <a:ext uri="{FF2B5EF4-FFF2-40B4-BE49-F238E27FC236}">
                <a16:creationId xmlns:a16="http://schemas.microsoft.com/office/drawing/2014/main" id="{498558A3-A12D-9920-B169-166D84AB2A55}"/>
              </a:ext>
            </a:extLst>
          </p:cNvPr>
          <p:cNvSpPr/>
          <p:nvPr/>
        </p:nvSpPr>
        <p:spPr>
          <a:xfrm>
            <a:off x="324164" y="1033230"/>
            <a:ext cx="3855981" cy="414394"/>
          </a:xfrm>
          <a:prstGeom prst="rect">
            <a:avLst/>
          </a:prstGeom>
          <a:solidFill>
            <a:sysClr val="window" lastClr="FFFFFF">
              <a:lumMod val="9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Light"/>
                <a:ea typeface="+mn-ea"/>
                <a:cs typeface="+mn-cs"/>
              </a:rPr>
              <a:t>Systemic AL amyloidosis</a:t>
            </a:r>
          </a:p>
        </p:txBody>
      </p:sp>
      <p:sp>
        <p:nvSpPr>
          <p:cNvPr id="6" name="TextBox 5">
            <a:extLst>
              <a:ext uri="{FF2B5EF4-FFF2-40B4-BE49-F238E27FC236}">
                <a16:creationId xmlns:a16="http://schemas.microsoft.com/office/drawing/2014/main" id="{E5FAA1B7-C5A9-48AA-CA39-C5A565671D3B}"/>
              </a:ext>
            </a:extLst>
          </p:cNvPr>
          <p:cNvSpPr txBox="1"/>
          <p:nvPr/>
        </p:nvSpPr>
        <p:spPr>
          <a:xfrm>
            <a:off x="287996" y="1591673"/>
            <a:ext cx="3643672" cy="4570482"/>
          </a:xfrm>
          <a:prstGeom prst="rect">
            <a:avLst/>
          </a:prstGeom>
          <a:noFill/>
        </p:spPr>
        <p:txBody>
          <a:bodyPr wrap="square">
            <a:spAutoFit/>
          </a:bodyPr>
          <a:lstStyle/>
          <a:p>
            <a:pPr marL="285750" indent="-285750">
              <a:buClr>
                <a:srgbClr val="09DDE9"/>
              </a:buClr>
              <a:buFont typeface="Aptos Light" panose="020B0004020202020204" pitchFamily="34" charset="0"/>
              <a:buChar char="+"/>
            </a:pPr>
            <a:r>
              <a:rPr lang="en-US" sz="1500" kern="0" dirty="0">
                <a:solidFill>
                  <a:sysClr val="windowText" lastClr="000000"/>
                </a:solidFill>
                <a:latin typeface="Aptos Light" panose="020B0004020202020204" pitchFamily="34" charset="0"/>
              </a:rPr>
              <a:t>Rare but aggressive form of amyloidosis</a:t>
            </a:r>
          </a:p>
          <a:p>
            <a:pPr>
              <a:buClr>
                <a:srgbClr val="09DDE9"/>
              </a:buClr>
            </a:pPr>
            <a:endParaRPr lang="en-US" sz="1500" kern="0" dirty="0">
              <a:solidFill>
                <a:sysClr val="windowText" lastClr="000000"/>
              </a:solidFill>
              <a:latin typeface="Aptos Light" panose="020B0004020202020204" pitchFamily="34" charset="0"/>
            </a:endParaRPr>
          </a:p>
          <a:p>
            <a:pPr marL="285750" indent="-285750">
              <a:buClr>
                <a:srgbClr val="09DDE9"/>
              </a:buClr>
              <a:buFont typeface="Aptos Light" panose="020B0004020202020204" pitchFamily="34" charset="0"/>
              <a:buChar char="+"/>
            </a:pPr>
            <a:r>
              <a:rPr lang="en-US" sz="1500" kern="0" dirty="0">
                <a:solidFill>
                  <a:sysClr val="windowText" lastClr="000000"/>
                </a:solidFill>
                <a:latin typeface="Aptos Light" panose="020B0004020202020204" pitchFamily="34" charset="0"/>
              </a:rPr>
              <a:t>Rapid progression and frequent multisystem involvement</a:t>
            </a:r>
          </a:p>
          <a:p>
            <a:pPr marL="285750" indent="-285750">
              <a:buClr>
                <a:srgbClr val="09DDE9"/>
              </a:buClr>
              <a:buFont typeface="Aptos Light" panose="020B0004020202020204" pitchFamily="34" charset="0"/>
              <a:buChar char="+"/>
            </a:pPr>
            <a:endParaRPr lang="en-US" sz="1500" kern="0" dirty="0">
              <a:solidFill>
                <a:sysClr val="windowText" lastClr="000000"/>
              </a:solidFill>
              <a:latin typeface="Aptos Light" panose="020B0004020202020204" pitchFamily="34" charset="0"/>
            </a:endParaRPr>
          </a:p>
          <a:p>
            <a:pPr marL="285750" indent="-285750">
              <a:buClr>
                <a:srgbClr val="09DDE9"/>
              </a:buClr>
              <a:buFont typeface="Aptos Light" panose="020B0004020202020204" pitchFamily="34" charset="0"/>
              <a:buChar char="+"/>
            </a:pPr>
            <a:r>
              <a:rPr lang="en-US" sz="1500" kern="0" dirty="0">
                <a:solidFill>
                  <a:sysClr val="windowText" lastClr="000000"/>
                </a:solidFill>
                <a:latin typeface="Aptos Light" panose="020B0004020202020204" pitchFamily="34" charset="0"/>
              </a:rPr>
              <a:t>Significant mortality, especially with cardiac involvement</a:t>
            </a:r>
          </a:p>
          <a:p>
            <a:pPr marL="285750" indent="-285750">
              <a:buClr>
                <a:srgbClr val="09DDE9"/>
              </a:buClr>
              <a:buFont typeface="Aptos Light" panose="020B0004020202020204" pitchFamily="34" charset="0"/>
              <a:buChar char="+"/>
            </a:pPr>
            <a:endParaRPr lang="en-US" sz="1500" kern="0" dirty="0">
              <a:solidFill>
                <a:sysClr val="windowText" lastClr="000000"/>
              </a:solidFill>
              <a:latin typeface="Aptos Light" panose="020B0004020202020204" pitchFamily="34" charset="0"/>
            </a:endParaRPr>
          </a:p>
          <a:p>
            <a:pPr marL="285750" indent="-285750">
              <a:buClr>
                <a:srgbClr val="09DDE9"/>
              </a:buClr>
              <a:buFont typeface="Aptos Light" panose="020B0004020202020204" pitchFamily="34" charset="0"/>
              <a:buChar char="+"/>
            </a:pPr>
            <a:r>
              <a:rPr lang="en-US" sz="1500" kern="0" dirty="0">
                <a:solidFill>
                  <a:sysClr val="windowText" lastClr="000000"/>
                </a:solidFill>
                <a:latin typeface="Aptos Light" panose="020B0004020202020204" pitchFamily="34" charset="0"/>
              </a:rPr>
              <a:t>Outcomes strongly driven by speed of diagnosis and response to treatment</a:t>
            </a:r>
          </a:p>
          <a:p>
            <a:pPr marL="285750" indent="-285750">
              <a:buClr>
                <a:srgbClr val="09DDE9"/>
              </a:buClr>
              <a:buFont typeface="Aptos Light" panose="020B0004020202020204" pitchFamily="34" charset="0"/>
              <a:buChar char="+"/>
            </a:pPr>
            <a:endParaRPr lang="en-US" sz="1500" kern="0" dirty="0">
              <a:solidFill>
                <a:sysClr val="windowText" lastClr="000000"/>
              </a:solidFill>
              <a:latin typeface="Aptos Light" panose="020B0004020202020204" pitchFamily="34" charset="0"/>
            </a:endParaRPr>
          </a:p>
          <a:p>
            <a:pPr marL="285750" indent="-285750">
              <a:buClr>
                <a:srgbClr val="09DDE9"/>
              </a:buClr>
              <a:buFont typeface="Aptos Light" panose="020B0004020202020204" pitchFamily="34" charset="0"/>
              <a:buChar char="+"/>
            </a:pPr>
            <a:r>
              <a:rPr lang="en-US" sz="1500" kern="0" dirty="0">
                <a:solidFill>
                  <a:sysClr val="windowText" lastClr="000000"/>
                </a:solidFill>
                <a:latin typeface="Aptos Light" panose="020B0004020202020204" pitchFamily="34" charset="0"/>
              </a:rPr>
              <a:t>Delayed recognition leads to high rates of advanced disease at presentation, leading to worsened clinical outcomes, increased emergency admissions, and intensive resource use</a:t>
            </a:r>
          </a:p>
          <a:p>
            <a:pPr marL="285750" lvl="2" indent="-285750">
              <a:buClr>
                <a:srgbClr val="09DDE9"/>
              </a:buClr>
              <a:buFont typeface="Aptos Light" panose="020B0004020202020204" pitchFamily="34" charset="0"/>
              <a:buChar char="+"/>
            </a:pPr>
            <a:endParaRPr lang="en-US" sz="1500" kern="0" dirty="0">
              <a:solidFill>
                <a:sysClr val="windowText" lastClr="000000"/>
              </a:solidFill>
              <a:latin typeface="Aptos Light" panose="020B0004020202020204" pitchFamily="34" charset="0"/>
            </a:endParaRPr>
          </a:p>
          <a:p>
            <a:pPr marL="285750" indent="-285750">
              <a:buClr>
                <a:srgbClr val="09DDE9"/>
              </a:buClr>
              <a:buFont typeface="Aptos Light" panose="020B0004020202020204" pitchFamily="34" charset="0"/>
              <a:buChar char="+"/>
            </a:pPr>
            <a:endParaRPr lang="en-US" kern="0" dirty="0">
              <a:solidFill>
                <a:sysClr val="windowText" lastClr="000000"/>
              </a:solidFill>
              <a:latin typeface="Aptos Light" panose="020B0004020202020204" pitchFamily="34" charset="0"/>
            </a:endParaRPr>
          </a:p>
          <a:p>
            <a:pPr marL="285750" indent="-285750">
              <a:buClr>
                <a:srgbClr val="09DDE9"/>
              </a:buClr>
              <a:buFont typeface="Aptos Light" panose="020B0004020202020204" pitchFamily="34" charset="0"/>
              <a:buChar char="+"/>
            </a:pPr>
            <a:endParaRPr lang="en-US" kern="0" dirty="0">
              <a:solidFill>
                <a:sysClr val="windowText" lastClr="000000"/>
              </a:solidFill>
              <a:latin typeface="Aptos Light" panose="020B0004020202020204" pitchFamily="34" charset="0"/>
            </a:endParaRPr>
          </a:p>
        </p:txBody>
      </p:sp>
      <p:sp>
        <p:nvSpPr>
          <p:cNvPr id="4" name="Rectangle 3">
            <a:extLst>
              <a:ext uri="{FF2B5EF4-FFF2-40B4-BE49-F238E27FC236}">
                <a16:creationId xmlns:a16="http://schemas.microsoft.com/office/drawing/2014/main" id="{AC0B8E11-0678-86C2-5369-1499C3F085C8}"/>
              </a:ext>
            </a:extLst>
          </p:cNvPr>
          <p:cNvSpPr/>
          <p:nvPr/>
        </p:nvSpPr>
        <p:spPr>
          <a:xfrm>
            <a:off x="4464050" y="1033229"/>
            <a:ext cx="6502085" cy="414396"/>
          </a:xfrm>
          <a:prstGeom prst="rect">
            <a:avLst/>
          </a:prstGeom>
          <a:solidFill>
            <a:srgbClr val="B9FDFE"/>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Light"/>
                <a:ea typeface="+mn-ea"/>
                <a:cs typeface="+mn-cs"/>
              </a:rPr>
              <a:t>ATTR</a:t>
            </a:r>
          </a:p>
        </p:txBody>
      </p:sp>
      <p:cxnSp>
        <p:nvCxnSpPr>
          <p:cNvPr id="5" name="Straight Connector 4">
            <a:extLst>
              <a:ext uri="{FF2B5EF4-FFF2-40B4-BE49-F238E27FC236}">
                <a16:creationId xmlns:a16="http://schemas.microsoft.com/office/drawing/2014/main" id="{E9E7CB09-56F4-CFB4-2E25-B2DEC4371B72}"/>
              </a:ext>
              <a:ext uri="{C183D7F6-B498-43B3-948B-1728B52AA6E4}">
                <adec:decorative xmlns:adec="http://schemas.microsoft.com/office/drawing/2017/decorative" val="1"/>
              </a:ext>
            </a:extLst>
          </p:cNvPr>
          <p:cNvCxnSpPr>
            <a:cxnSpLocks/>
          </p:cNvCxnSpPr>
          <p:nvPr/>
        </p:nvCxnSpPr>
        <p:spPr>
          <a:xfrm>
            <a:off x="4311650" y="1033228"/>
            <a:ext cx="0" cy="4904022"/>
          </a:xfrm>
          <a:prstGeom prst="line">
            <a:avLst/>
          </a:prstGeom>
          <a:noFill/>
          <a:ln w="9525" cap="flat" cmpd="sng" algn="ctr">
            <a:solidFill>
              <a:sysClr val="window" lastClr="FFFFFF">
                <a:lumMod val="75000"/>
              </a:sysClr>
            </a:solidFill>
            <a:prstDash val="dash"/>
          </a:ln>
          <a:effectLst/>
        </p:spPr>
      </p:cxnSp>
      <p:sp>
        <p:nvSpPr>
          <p:cNvPr id="7" name="TextBox 6">
            <a:extLst>
              <a:ext uri="{FF2B5EF4-FFF2-40B4-BE49-F238E27FC236}">
                <a16:creationId xmlns:a16="http://schemas.microsoft.com/office/drawing/2014/main" id="{3B2882ED-8386-5A3B-4A93-0F5ED2041646}"/>
              </a:ext>
            </a:extLst>
          </p:cNvPr>
          <p:cNvSpPr txBox="1"/>
          <p:nvPr/>
        </p:nvSpPr>
        <p:spPr>
          <a:xfrm>
            <a:off x="4439980" y="1595662"/>
            <a:ext cx="6526153" cy="5493812"/>
          </a:xfrm>
          <a:prstGeom prst="rect">
            <a:avLst/>
          </a:prstGeom>
          <a:noFill/>
        </p:spPr>
        <p:txBody>
          <a:bodyPr wrap="square">
            <a:spAutoFit/>
          </a:bodyPr>
          <a:lstStyle/>
          <a:p>
            <a:pPr marL="285750" indent="-285750">
              <a:buClr>
                <a:srgbClr val="09DDE9"/>
              </a:buClr>
              <a:buFont typeface="Aptos Light" panose="020B0004020202020204" pitchFamily="34" charset="0"/>
              <a:buChar char="+"/>
            </a:pPr>
            <a:r>
              <a:rPr lang="en-US" sz="1500" kern="0" dirty="0">
                <a:solidFill>
                  <a:sysClr val="windowText" lastClr="000000"/>
                </a:solidFill>
                <a:latin typeface="Aptos Light" panose="020B0004020202020204" pitchFamily="34" charset="0"/>
              </a:rPr>
              <a:t>Includes ATTRwt (acquired) and ATTRv (hereditary)</a:t>
            </a:r>
          </a:p>
          <a:p>
            <a:pPr marL="285750" indent="-285750">
              <a:buClr>
                <a:srgbClr val="09DDE9"/>
              </a:buClr>
              <a:buFont typeface="Aptos Light" panose="020B0004020202020204" pitchFamily="34" charset="0"/>
              <a:buChar char="+"/>
            </a:pPr>
            <a:endParaRPr lang="en-US" sz="1500" kern="0" dirty="0">
              <a:solidFill>
                <a:sysClr val="windowText" lastClr="000000"/>
              </a:solidFill>
              <a:latin typeface="Aptos Light" panose="020B0004020202020204" pitchFamily="34" charset="0"/>
            </a:endParaRPr>
          </a:p>
          <a:p>
            <a:pPr marL="285750" indent="-285750">
              <a:buClr>
                <a:srgbClr val="09DDE9"/>
              </a:buClr>
              <a:buFont typeface="Aptos Light" panose="020B0004020202020204" pitchFamily="34" charset="0"/>
              <a:buChar char="+"/>
            </a:pPr>
            <a:r>
              <a:rPr lang="en-US" sz="1500" kern="0" dirty="0">
                <a:solidFill>
                  <a:sysClr val="windowText" lastClr="000000"/>
                </a:solidFill>
                <a:latin typeface="Aptos Light" panose="020B0004020202020204" pitchFamily="34" charset="0"/>
              </a:rPr>
              <a:t>ATTRwt is emerging as an underdiagnosed and underestimated cause of heart failure, especially in elderly </a:t>
            </a:r>
            <a:r>
              <a:rPr lang="en-US" sz="1500" kern="0" dirty="0" err="1">
                <a:solidFill>
                  <a:sysClr val="windowText" lastClr="000000"/>
                </a:solidFill>
                <a:latin typeface="Aptos Light" panose="020B0004020202020204" pitchFamily="34" charset="0"/>
              </a:rPr>
              <a:t>peoploe</a:t>
            </a:r>
            <a:endParaRPr lang="en-US" sz="1500" kern="0" dirty="0">
              <a:solidFill>
                <a:sysClr val="windowText" lastClr="000000"/>
              </a:solidFill>
              <a:latin typeface="Aptos Light" panose="020B0004020202020204" pitchFamily="34" charset="0"/>
            </a:endParaRPr>
          </a:p>
          <a:p>
            <a:pPr marL="285750" indent="-285750">
              <a:buClr>
                <a:srgbClr val="09DDE9"/>
              </a:buClr>
              <a:buFont typeface="Aptos Light" panose="020B0004020202020204" pitchFamily="34" charset="0"/>
              <a:buChar char="+"/>
            </a:pPr>
            <a:endParaRPr lang="en-US" sz="1500" kern="0" dirty="0">
              <a:solidFill>
                <a:sysClr val="windowText" lastClr="000000"/>
              </a:solidFill>
              <a:latin typeface="Aptos Light" panose="020B0004020202020204" pitchFamily="34" charset="0"/>
            </a:endParaRPr>
          </a:p>
          <a:p>
            <a:pPr marL="285750" indent="-285750">
              <a:buClr>
                <a:srgbClr val="09DDE9"/>
              </a:buClr>
              <a:buFont typeface="Aptos Light" panose="020B0004020202020204" pitchFamily="34" charset="0"/>
              <a:buChar char="+"/>
            </a:pPr>
            <a:r>
              <a:rPr lang="en-US" sz="1500" kern="0" dirty="0">
                <a:solidFill>
                  <a:sysClr val="windowText" lastClr="000000"/>
                </a:solidFill>
                <a:latin typeface="Aptos Light" panose="020B0004020202020204" pitchFamily="34" charset="0"/>
              </a:rPr>
              <a:t>Prevalence is expected to increase with an aging population, increased awareness, and improved detection, leading to rising clinical demand</a:t>
            </a:r>
          </a:p>
          <a:p>
            <a:pPr marL="285750" indent="-285750">
              <a:buClr>
                <a:srgbClr val="09DDE9"/>
              </a:buClr>
              <a:buFont typeface="Aptos Light" panose="020B0004020202020204" pitchFamily="34" charset="0"/>
              <a:buChar char="+"/>
            </a:pPr>
            <a:endParaRPr lang="en-US" sz="1500" kern="0" dirty="0">
              <a:solidFill>
                <a:sysClr val="windowText" lastClr="000000"/>
              </a:solidFill>
              <a:latin typeface="Aptos Light" panose="020B0004020202020204" pitchFamily="34" charset="0"/>
            </a:endParaRPr>
          </a:p>
          <a:p>
            <a:pPr marL="285750" indent="-285750">
              <a:buClr>
                <a:srgbClr val="09DDE9"/>
              </a:buClr>
              <a:buFont typeface="Aptos Light" panose="020B0004020202020204" pitchFamily="34" charset="0"/>
              <a:buChar char="+"/>
            </a:pPr>
            <a:r>
              <a:rPr lang="en-US" sz="1500" kern="0" dirty="0">
                <a:solidFill>
                  <a:sysClr val="windowText" lastClr="000000"/>
                </a:solidFill>
                <a:latin typeface="Aptos Light" panose="020B0004020202020204" pitchFamily="34" charset="0"/>
              </a:rPr>
              <a:t>ATTR is a multisystem disease: patients often present with cardiac involvement, but may also be associated with prior orthopedic conditions (e.g., carpal tunnel syndrome, spinal stenosis), gastrointestinal symptoms, or neuropathy</a:t>
            </a:r>
          </a:p>
          <a:p>
            <a:pPr marL="285750" indent="-285750">
              <a:buClr>
                <a:srgbClr val="09DDE9"/>
              </a:buClr>
              <a:buFont typeface="Aptos Light" panose="020B0004020202020204" pitchFamily="34" charset="0"/>
              <a:buChar char="+"/>
            </a:pPr>
            <a:endParaRPr lang="en-US" sz="1500" kern="0" dirty="0">
              <a:solidFill>
                <a:sysClr val="windowText" lastClr="000000"/>
              </a:solidFill>
              <a:latin typeface="Aptos Light" panose="020B0004020202020204" pitchFamily="34" charset="0"/>
            </a:endParaRPr>
          </a:p>
          <a:p>
            <a:pPr marL="285750" indent="-285750">
              <a:buClr>
                <a:srgbClr val="09DDE9"/>
              </a:buClr>
              <a:buFont typeface="Aptos Light" panose="020B0004020202020204" pitchFamily="34" charset="0"/>
              <a:buChar char="+"/>
            </a:pPr>
            <a:r>
              <a:rPr lang="en-US" sz="1500" kern="0" dirty="0">
                <a:solidFill>
                  <a:sysClr val="windowText" lastClr="000000"/>
                </a:solidFill>
                <a:latin typeface="Aptos Light" panose="020B0004020202020204" pitchFamily="34" charset="0"/>
              </a:rPr>
              <a:t>Diagnosis is frequently delayed or missed, resulting in advanced disease at presentation and poor clinical outcomes</a:t>
            </a:r>
          </a:p>
          <a:p>
            <a:pPr>
              <a:buClr>
                <a:srgbClr val="09DDE9"/>
              </a:buClr>
            </a:pPr>
            <a:endParaRPr lang="en-US" sz="1500" kern="0" dirty="0">
              <a:solidFill>
                <a:sysClr val="windowText" lastClr="000000"/>
              </a:solidFill>
              <a:latin typeface="Aptos Light" panose="020B0004020202020204" pitchFamily="34" charset="0"/>
            </a:endParaRPr>
          </a:p>
          <a:p>
            <a:pPr marL="285750" indent="-285750">
              <a:buClr>
                <a:srgbClr val="09DDE9"/>
              </a:buClr>
              <a:buFont typeface="Aptos Light" panose="020B0004020202020204" pitchFamily="34" charset="0"/>
              <a:buChar char="+"/>
            </a:pPr>
            <a:r>
              <a:rPr lang="en-US" sz="1500" kern="0" dirty="0">
                <a:solidFill>
                  <a:sysClr val="windowText" lastClr="000000"/>
                </a:solidFill>
                <a:latin typeface="Aptos Light" panose="020B0004020202020204" pitchFamily="34" charset="0"/>
              </a:rPr>
              <a:t>Earlier identification enables treatment with disease‑modifying therapy, which can slow disease progression and reduce downstream </a:t>
            </a:r>
            <a:br>
              <a:rPr lang="en-US" sz="1500" kern="0" dirty="0">
                <a:solidFill>
                  <a:sysClr val="windowText" lastClr="000000"/>
                </a:solidFill>
                <a:latin typeface="Aptos Light" panose="020B0004020202020204" pitchFamily="34" charset="0"/>
              </a:rPr>
            </a:br>
            <a:r>
              <a:rPr lang="en-US" sz="1500" kern="0" dirty="0">
                <a:solidFill>
                  <a:sysClr val="windowText" lastClr="000000"/>
                </a:solidFill>
                <a:latin typeface="Aptos Light" panose="020B0004020202020204" pitchFamily="34" charset="0"/>
              </a:rPr>
              <a:t>healthcare utilization</a:t>
            </a:r>
          </a:p>
          <a:p>
            <a:pPr marL="285750" indent="-285750">
              <a:buClr>
                <a:srgbClr val="09DDE9"/>
              </a:buClr>
              <a:buFont typeface="Aptos Light" panose="020B0004020202020204" pitchFamily="34" charset="0"/>
              <a:buChar char="+"/>
            </a:pPr>
            <a:endParaRPr lang="en-US" sz="1500" kern="0" dirty="0">
              <a:solidFill>
                <a:sysClr val="windowText" lastClr="000000"/>
              </a:solidFill>
              <a:latin typeface="Aptos Light" panose="020B0004020202020204" pitchFamily="34" charset="0"/>
            </a:endParaRPr>
          </a:p>
          <a:p>
            <a:pPr marL="0" lvl="2">
              <a:buClr>
                <a:srgbClr val="09DDE9"/>
              </a:buClr>
            </a:pPr>
            <a:endParaRPr lang="en-US" sz="1500" kern="0" dirty="0">
              <a:solidFill>
                <a:sysClr val="windowText" lastClr="000000"/>
              </a:solidFill>
              <a:latin typeface="Aptos Light" panose="020B0004020202020204" pitchFamily="34" charset="0"/>
            </a:endParaRPr>
          </a:p>
          <a:p>
            <a:pPr marL="285750" indent="-285750">
              <a:buClr>
                <a:srgbClr val="09DDE9"/>
              </a:buClr>
              <a:buFont typeface="Aptos Light" panose="020B0004020202020204" pitchFamily="34" charset="0"/>
              <a:buChar char="+"/>
            </a:pPr>
            <a:endParaRPr lang="en-US" kern="0" dirty="0">
              <a:solidFill>
                <a:sysClr val="windowText" lastClr="000000"/>
              </a:solidFill>
              <a:latin typeface="Aptos Light" panose="020B0004020202020204" pitchFamily="34" charset="0"/>
            </a:endParaRPr>
          </a:p>
          <a:p>
            <a:pPr marL="285750" indent="-285750">
              <a:buClr>
                <a:srgbClr val="09DDE9"/>
              </a:buClr>
              <a:buFont typeface="Aptos Light" panose="020B0004020202020204" pitchFamily="34" charset="0"/>
              <a:buChar char="+"/>
            </a:pPr>
            <a:endParaRPr lang="en-US" kern="0" dirty="0">
              <a:solidFill>
                <a:sysClr val="windowText" lastClr="000000"/>
              </a:solidFill>
              <a:latin typeface="Aptos Light" panose="020B0004020202020204" pitchFamily="34" charset="0"/>
            </a:endParaRPr>
          </a:p>
        </p:txBody>
      </p:sp>
      <p:sp>
        <p:nvSpPr>
          <p:cNvPr id="8" name="Footer Placeholder 12">
            <a:extLst>
              <a:ext uri="{FF2B5EF4-FFF2-40B4-BE49-F238E27FC236}">
                <a16:creationId xmlns:a16="http://schemas.microsoft.com/office/drawing/2014/main" id="{6F4874A6-091F-97E3-831B-A2ABBF754A2F}"/>
              </a:ext>
            </a:extLst>
          </p:cNvPr>
          <p:cNvSpPr txBox="1">
            <a:spLocks/>
          </p:cNvSpPr>
          <p:nvPr/>
        </p:nvSpPr>
        <p:spPr>
          <a:xfrm>
            <a:off x="409192" y="6312235"/>
            <a:ext cx="10804207" cy="342265"/>
          </a:xfrm>
          <a:prstGeom prst="rect">
            <a:avLst/>
          </a:prstGeom>
        </p:spPr>
        <p:txBody>
          <a:bodyPr lIns="0" tIns="0" rIns="0" bIns="0"/>
          <a:lstStyle>
            <a:defPPr>
              <a:defRPr kern="0"/>
            </a:defPPr>
            <a:lvl1pPr algn="l">
              <a:defRPr sz="1050" b="0">
                <a:solidFill>
                  <a:schemeClr val="tx1"/>
                </a:solidFill>
                <a:latin typeface="+mn-lt"/>
              </a:defRPr>
            </a:lvl1pPr>
          </a:lstStyle>
          <a:p>
            <a:r>
              <a:rPr lang="en-US" b="1" kern="0">
                <a:solidFill>
                  <a:prstClr val="black"/>
                </a:solidFill>
                <a:latin typeface="Aptos Light"/>
              </a:rPr>
              <a:t>References: </a:t>
            </a:r>
            <a:r>
              <a:rPr lang="en-US" kern="0">
                <a:solidFill>
                  <a:prstClr val="black"/>
                </a:solidFill>
                <a:latin typeface="Aptos Light"/>
              </a:rPr>
              <a:t>Cook J, et al. Blood Adv. 2026. doi: 10.1182/bloodadvances.2025017237; Gustine JN, et al. Blood Adv. 2023;7(20):6080–6091; Abdullah N, et al. Blood. 2024;144(Suppl 1):5143; Irabor B, et al. Front Cardiovasc Med. 2022;9:863179; Damy T, et al. Amyloid. 2022;29(3):165–174; Nativi-Nicolau JN, et al. Heart Fail Rev. 2022;27(3):785–793. </a:t>
            </a:r>
          </a:p>
          <a:p>
            <a:r>
              <a:rPr lang="en-US" b="1" kern="0">
                <a:solidFill>
                  <a:prstClr val="black"/>
                </a:solidFill>
                <a:latin typeface="Aptos Light"/>
              </a:rPr>
              <a:t>Abbreviations: </a:t>
            </a:r>
            <a:r>
              <a:rPr lang="en-US" kern="0">
                <a:solidFill>
                  <a:prstClr val="black"/>
                </a:solidFill>
                <a:latin typeface="Aptos Light"/>
              </a:rPr>
              <a:t>AL, light chain; ATTR, transthyretin amyloidosis; ATTRwt, wild-type transthyretin amyloidosis; ATTRv, hereditary transthyretin amyloidosis.</a:t>
            </a:r>
          </a:p>
          <a:p>
            <a:endParaRPr lang="en-US" kern="0">
              <a:solidFill>
                <a:prstClr val="black"/>
              </a:solidFill>
              <a:latin typeface="Aptos Light"/>
            </a:endParaRPr>
          </a:p>
          <a:p>
            <a:endParaRPr lang="en-US" kern="0" dirty="0">
              <a:solidFill>
                <a:prstClr val="black"/>
              </a:solidFill>
              <a:latin typeface="Aptos Light"/>
            </a:endParaRPr>
          </a:p>
        </p:txBody>
      </p:sp>
    </p:spTree>
    <p:extLst>
      <p:ext uri="{BB962C8B-B14F-4D97-AF65-F5344CB8AC3E}">
        <p14:creationId xmlns:p14="http://schemas.microsoft.com/office/powerpoint/2010/main" val="31498070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28D367B-A3C0-1441-AD87-CAD8FD9786A4}"/>
              </a:ext>
            </a:extLst>
          </p:cNvPr>
          <p:cNvSpPr txBox="1"/>
          <p:nvPr/>
        </p:nvSpPr>
        <p:spPr>
          <a:xfrm>
            <a:off x="2880062" y="217491"/>
            <a:ext cx="7222788" cy="584775"/>
          </a:xfrm>
          <a:prstGeom prst="rect">
            <a:avLst/>
          </a:prstGeom>
          <a:noFill/>
        </p:spPr>
        <p:txBody>
          <a:bodyPr wrap="square" rtlCol="0">
            <a:spAutoFit/>
          </a:bodyPr>
          <a:lstStyle/>
          <a:p>
            <a:r>
              <a:rPr lang="en-US" sz="3200" kern="0" dirty="0">
                <a:solidFill>
                  <a:prstClr val="black"/>
                </a:solidFill>
                <a:latin typeface="Aptos Light"/>
              </a:rPr>
              <a:t>Gaps in AL amyloidosis diagnosis</a:t>
            </a:r>
          </a:p>
        </p:txBody>
      </p:sp>
      <p:sp>
        <p:nvSpPr>
          <p:cNvPr id="3" name="TextBox 2">
            <a:extLst>
              <a:ext uri="{FF2B5EF4-FFF2-40B4-BE49-F238E27FC236}">
                <a16:creationId xmlns:a16="http://schemas.microsoft.com/office/drawing/2014/main" id="{769E568E-EE44-C4E3-520A-5C61BDA2710D}"/>
              </a:ext>
            </a:extLst>
          </p:cNvPr>
          <p:cNvSpPr txBox="1">
            <a:spLocks noChangeArrowheads="1"/>
          </p:cNvSpPr>
          <p:nvPr/>
        </p:nvSpPr>
        <p:spPr bwMode="auto">
          <a:xfrm>
            <a:off x="769472" y="5138046"/>
            <a:ext cx="10957855" cy="1015663"/>
          </a:xfrm>
          <a:prstGeom prst="rect">
            <a:avLst/>
          </a:prstGeom>
          <a:solidFill>
            <a:srgbClr val="B9FDFE"/>
          </a:solidFill>
          <a:ln>
            <a:solidFill>
              <a:sysClr val="window" lastClr="FFFFFF"/>
            </a:solidFill>
          </a:ln>
        </p:spPr>
        <p:txBody>
          <a:bodyPr wrap="square">
            <a:spAutoFit/>
          </a:bodyPr>
          <a:lstStyle>
            <a:lvl1pPr defTabSz="342900">
              <a:spcBef>
                <a:spcPct val="20000"/>
              </a:spcBef>
              <a:buChar char="•"/>
              <a:defRPr sz="3200">
                <a:solidFill>
                  <a:schemeClr val="tx1"/>
                </a:solidFill>
                <a:latin typeface="Times New Roman" panose="02020603050405020304" pitchFamily="18" charset="0"/>
              </a:defRPr>
            </a:lvl1pPr>
            <a:lvl2pPr marL="742950" indent="-285750" defTabSz="342900">
              <a:spcBef>
                <a:spcPct val="20000"/>
              </a:spcBef>
              <a:buChar char="–"/>
              <a:defRPr sz="2800">
                <a:solidFill>
                  <a:schemeClr val="tx1"/>
                </a:solidFill>
                <a:latin typeface="Times New Roman" panose="02020603050405020304" pitchFamily="18" charset="0"/>
              </a:defRPr>
            </a:lvl2pPr>
            <a:lvl3pPr marL="1143000" indent="-228600" defTabSz="342900">
              <a:spcBef>
                <a:spcPct val="20000"/>
              </a:spcBef>
              <a:buChar char="•"/>
              <a:defRPr sz="2400">
                <a:solidFill>
                  <a:schemeClr val="tx1"/>
                </a:solidFill>
                <a:latin typeface="Times New Roman" panose="02020603050405020304" pitchFamily="18" charset="0"/>
              </a:defRPr>
            </a:lvl3pPr>
            <a:lvl4pPr marL="1600200" indent="-228600" defTabSz="342900">
              <a:spcBef>
                <a:spcPct val="20000"/>
              </a:spcBef>
              <a:buChar char="–"/>
              <a:defRPr sz="2000">
                <a:solidFill>
                  <a:schemeClr val="tx1"/>
                </a:solidFill>
                <a:latin typeface="Times New Roman" panose="02020603050405020304" pitchFamily="18" charset="0"/>
              </a:defRPr>
            </a:lvl4pPr>
            <a:lvl5pPr marL="2057400" indent="-228600" defTabSz="342900">
              <a:spcBef>
                <a:spcPct val="20000"/>
              </a:spcBef>
              <a:buChar char="»"/>
              <a:defRPr sz="2000">
                <a:solidFill>
                  <a:schemeClr val="tx1"/>
                </a:solidFill>
                <a:latin typeface="Times New Roman" panose="02020603050405020304" pitchFamily="18" charset="0"/>
              </a:defRPr>
            </a:lvl5pPr>
            <a:lvl6pPr marL="2514600" indent="-228600" defTabSz="3429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defTabSz="3429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defTabSz="3429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defTabSz="3429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ctr" defTabSz="342900" eaLnBrk="1" fontAlgn="auto" latinLnBrk="0" hangingPunct="1">
              <a:lnSpc>
                <a:spcPct val="100000"/>
              </a:lnSpc>
              <a:spcBef>
                <a:spcPct val="0"/>
              </a:spcBef>
              <a:spcAft>
                <a:spcPts val="0"/>
              </a:spcAft>
              <a:buClrTx/>
              <a:buSzTx/>
              <a:buFontTx/>
              <a:buNone/>
              <a:tabLst/>
              <a:defRPr/>
            </a:pPr>
            <a:r>
              <a:rPr kumimoji="0" lang="en-US" sz="2000" b="1" i="0" u="none" strike="noStrike" kern="0" cap="none" spc="0" normalizeH="0" baseline="0" noProof="0" dirty="0">
                <a:ln>
                  <a:noFill/>
                </a:ln>
                <a:solidFill>
                  <a:srgbClr val="000000"/>
                </a:solidFill>
                <a:effectLst/>
                <a:uLnTx/>
                <a:uFillTx/>
                <a:latin typeface="Aptos Light"/>
                <a:cs typeface="Arial" panose="020B0604020202020204" pitchFamily="34" charset="0"/>
              </a:rPr>
              <a:t>Average time to diagnosis</a:t>
            </a:r>
            <a:r>
              <a:rPr kumimoji="0" lang="en-US" sz="2000" b="0" i="0" u="none" strike="noStrike" kern="0" cap="none" spc="0" normalizeH="0" baseline="0" noProof="0" dirty="0">
                <a:ln>
                  <a:noFill/>
                </a:ln>
                <a:solidFill>
                  <a:srgbClr val="000000"/>
                </a:solidFill>
                <a:effectLst/>
                <a:uLnTx/>
                <a:uFillTx/>
                <a:latin typeface="Aptos Light"/>
                <a:cs typeface="Arial" panose="020B0604020202020204" pitchFamily="34" charset="0"/>
              </a:rPr>
              <a:t>: </a:t>
            </a:r>
            <a:r>
              <a:rPr kumimoji="0" lang="en-US" sz="2000" b="0" i="0" u="none" strike="noStrike" kern="0" cap="none" spc="0" normalizeH="0" baseline="0" noProof="0" dirty="0">
                <a:ln>
                  <a:noFill/>
                </a:ln>
                <a:solidFill>
                  <a:prstClr val="black"/>
                </a:solidFill>
                <a:effectLst/>
                <a:uLnTx/>
                <a:uFillTx/>
                <a:latin typeface="Aptos Light"/>
              </a:rPr>
              <a:t>21.7 months</a:t>
            </a:r>
            <a:endParaRPr kumimoji="0" lang="en-US" sz="2000" b="0" i="0" u="none" strike="noStrike" kern="0" cap="none" spc="0" normalizeH="0" baseline="0" noProof="0" dirty="0">
              <a:ln>
                <a:noFill/>
              </a:ln>
              <a:solidFill>
                <a:srgbClr val="000000"/>
              </a:solidFill>
              <a:effectLst/>
              <a:uLnTx/>
              <a:uFillTx/>
              <a:latin typeface="Aptos Light"/>
              <a:cs typeface="Arial" panose="020B0604020202020204" pitchFamily="34" charset="0"/>
            </a:endParaRPr>
          </a:p>
          <a:p>
            <a:pPr marL="0" marR="0" lvl="0" indent="0" algn="ctr" defTabSz="342900" eaLnBrk="1" fontAlgn="auto" latinLnBrk="0" hangingPunct="1">
              <a:lnSpc>
                <a:spcPct val="100000"/>
              </a:lnSpc>
              <a:spcBef>
                <a:spcPct val="0"/>
              </a:spcBef>
              <a:spcAft>
                <a:spcPts val="0"/>
              </a:spcAft>
              <a:buClrTx/>
              <a:buSzTx/>
              <a:buFontTx/>
              <a:buNone/>
              <a:tabLst/>
              <a:defRPr/>
            </a:pPr>
            <a:r>
              <a:rPr kumimoji="0" lang="en-US" sz="2000" b="0" i="0" u="none" strike="noStrike" kern="0" cap="none" spc="0" normalizeH="0" baseline="0" noProof="0" dirty="0">
                <a:ln>
                  <a:noFill/>
                </a:ln>
                <a:solidFill>
                  <a:srgbClr val="000000"/>
                </a:solidFill>
                <a:effectLst/>
                <a:uLnTx/>
                <a:uFillTx/>
                <a:latin typeface="Aptos Light"/>
                <a:cs typeface="Arial" panose="020B0604020202020204" pitchFamily="34" charset="0"/>
              </a:rPr>
              <a:t>Patients experience significant delays and multiple physician visits </a:t>
            </a:r>
            <a:br>
              <a:rPr kumimoji="0" lang="en-US" sz="2000" b="0" i="0" u="none" strike="noStrike" kern="0" cap="none" spc="0" normalizeH="0" baseline="0" noProof="0" dirty="0">
                <a:ln>
                  <a:noFill/>
                </a:ln>
                <a:solidFill>
                  <a:srgbClr val="000000"/>
                </a:solidFill>
                <a:effectLst/>
                <a:uLnTx/>
                <a:uFillTx/>
                <a:latin typeface="Aptos Light"/>
                <a:cs typeface="Arial" panose="020B0604020202020204" pitchFamily="34" charset="0"/>
              </a:rPr>
            </a:br>
            <a:r>
              <a:rPr kumimoji="0" lang="en-US" sz="2000" b="0" i="0" u="none" strike="noStrike" kern="0" cap="none" spc="0" normalizeH="0" baseline="0" noProof="0" dirty="0">
                <a:ln>
                  <a:noFill/>
                </a:ln>
                <a:solidFill>
                  <a:srgbClr val="000000"/>
                </a:solidFill>
                <a:effectLst/>
                <a:uLnTx/>
                <a:uFillTx/>
                <a:latin typeface="Aptos Light"/>
                <a:cs typeface="Arial" panose="020B0604020202020204" pitchFamily="34" charset="0"/>
              </a:rPr>
              <a:t>before a diagnosis of amyloidosis is made.</a:t>
            </a:r>
          </a:p>
        </p:txBody>
      </p:sp>
      <p:graphicFrame>
        <p:nvGraphicFramePr>
          <p:cNvPr id="4" name="Chart 3">
            <a:extLst>
              <a:ext uri="{FF2B5EF4-FFF2-40B4-BE49-F238E27FC236}">
                <a16:creationId xmlns:a16="http://schemas.microsoft.com/office/drawing/2014/main" id="{E88CE8F8-D45A-5282-1388-2FF4C3E9D2D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48272716"/>
              </p:ext>
            </p:extLst>
          </p:nvPr>
        </p:nvGraphicFramePr>
        <p:xfrm>
          <a:off x="885820" y="1403664"/>
          <a:ext cx="5257805" cy="348085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31088A49-BAFC-DD81-6D90-D3AA591CFFD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31158887"/>
              </p:ext>
            </p:extLst>
          </p:nvPr>
        </p:nvGraphicFramePr>
        <p:xfrm>
          <a:off x="6096000" y="1393825"/>
          <a:ext cx="5403790" cy="3480859"/>
        </p:xfrm>
        <a:graphic>
          <a:graphicData uri="http://schemas.openxmlformats.org/drawingml/2006/chart">
            <c:chart xmlns:c="http://schemas.openxmlformats.org/drawingml/2006/chart" xmlns:r="http://schemas.openxmlformats.org/officeDocument/2006/relationships" r:id="rId4"/>
          </a:graphicData>
        </a:graphic>
      </p:graphicFrame>
      <p:sp>
        <p:nvSpPr>
          <p:cNvPr id="6" name="Rounded Rectangle 8">
            <a:extLst>
              <a:ext uri="{FF2B5EF4-FFF2-40B4-BE49-F238E27FC236}">
                <a16:creationId xmlns:a16="http://schemas.microsoft.com/office/drawing/2014/main" id="{BA15CC62-1C91-F71F-A5DA-13DF659D9D53}"/>
              </a:ext>
              <a:ext uri="{C183D7F6-B498-43B3-948B-1728B52AA6E4}">
                <adec:decorative xmlns:adec="http://schemas.microsoft.com/office/drawing/2017/decorative" val="1"/>
              </a:ext>
            </a:extLst>
          </p:cNvPr>
          <p:cNvSpPr/>
          <p:nvPr/>
        </p:nvSpPr>
        <p:spPr>
          <a:xfrm>
            <a:off x="1176332" y="2279401"/>
            <a:ext cx="4676780" cy="1889223"/>
          </a:xfrm>
          <a:prstGeom prst="roundRect">
            <a:avLst/>
          </a:prstGeom>
          <a:noFill/>
          <a:ln w="38100" cap="flat" cmpd="sng" algn="ctr">
            <a:solidFill>
              <a:srgbClr val="09DDE9"/>
            </a:solidFill>
            <a:prstDash val="solid"/>
          </a:ln>
          <a:effectLst/>
        </p:spPr>
        <p:txBody>
          <a:bodyPr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prstClr val="black"/>
              </a:solidFill>
              <a:effectLst/>
              <a:uLnTx/>
              <a:uFillTx/>
              <a:latin typeface="Aptos Light"/>
              <a:ea typeface="+mn-ea"/>
              <a:cs typeface="+mn-cs"/>
            </a:endParaRPr>
          </a:p>
        </p:txBody>
      </p:sp>
      <p:sp>
        <p:nvSpPr>
          <p:cNvPr id="7" name="Rounded Rectangle 9">
            <a:extLst>
              <a:ext uri="{FF2B5EF4-FFF2-40B4-BE49-F238E27FC236}">
                <a16:creationId xmlns:a16="http://schemas.microsoft.com/office/drawing/2014/main" id="{53024EBD-A46A-0243-5DF3-09FCC496322A}"/>
              </a:ext>
            </a:extLst>
          </p:cNvPr>
          <p:cNvSpPr/>
          <p:nvPr/>
        </p:nvSpPr>
        <p:spPr>
          <a:xfrm>
            <a:off x="6318190" y="2917159"/>
            <a:ext cx="4648200" cy="1390651"/>
          </a:xfrm>
          <a:prstGeom prst="roundRect">
            <a:avLst/>
          </a:prstGeom>
          <a:noFill/>
          <a:ln w="38100" cap="flat" cmpd="sng" algn="ctr">
            <a:solidFill>
              <a:srgbClr val="09DDE9"/>
            </a:solidFill>
            <a:prstDash val="solid"/>
          </a:ln>
          <a:effectLst/>
        </p:spPr>
        <p:txBody>
          <a:bodyPr anchor="ctr"/>
          <a:lstStyle/>
          <a:p>
            <a:pPr marL="0" marR="0" lvl="0" indent="0" algn="ctr" defTabSz="342900" eaLnBrk="1" fontAlgn="auto" latinLnBrk="0" hangingPunct="1">
              <a:lnSpc>
                <a:spcPct val="100000"/>
              </a:lnSpc>
              <a:spcBef>
                <a:spcPts val="0"/>
              </a:spcBef>
              <a:spcAft>
                <a:spcPts val="0"/>
              </a:spcAft>
              <a:buClrTx/>
              <a:buSzTx/>
              <a:buFontTx/>
              <a:buNone/>
              <a:tabLst/>
              <a:defRPr/>
            </a:pPr>
            <a:endParaRPr kumimoji="0" lang="en-US" sz="1350" b="0" i="0" u="none" strike="noStrike" kern="0" cap="none" spc="0" normalizeH="0" baseline="0" noProof="0" dirty="0">
              <a:ln>
                <a:noFill/>
              </a:ln>
              <a:solidFill>
                <a:prstClr val="black"/>
              </a:solidFill>
              <a:effectLst/>
              <a:uLnTx/>
              <a:uFillTx/>
              <a:latin typeface="Aptos Light"/>
              <a:ea typeface="+mn-ea"/>
              <a:cs typeface="+mn-cs"/>
            </a:endParaRPr>
          </a:p>
        </p:txBody>
      </p:sp>
      <p:sp>
        <p:nvSpPr>
          <p:cNvPr id="8" name="Footer Placeholder 16">
            <a:extLst>
              <a:ext uri="{FF2B5EF4-FFF2-40B4-BE49-F238E27FC236}">
                <a16:creationId xmlns:a16="http://schemas.microsoft.com/office/drawing/2014/main" id="{B8DC240B-80A4-BB61-C936-3010FE3C17B7}"/>
              </a:ext>
            </a:extLst>
          </p:cNvPr>
          <p:cNvSpPr txBox="1">
            <a:spLocks/>
          </p:cNvSpPr>
          <p:nvPr/>
        </p:nvSpPr>
        <p:spPr>
          <a:xfrm>
            <a:off x="445669" y="6426910"/>
            <a:ext cx="10804207" cy="342265"/>
          </a:xfrm>
          <a:prstGeom prst="rect">
            <a:avLst/>
          </a:prstGeom>
        </p:spPr>
        <p:txBody>
          <a:bodyPr lIns="0" tIns="0" rIns="0" bIns="0"/>
          <a:lstStyle>
            <a:defPPr>
              <a:defRPr kern="0"/>
            </a:defPPr>
            <a:lvl1pPr algn="l">
              <a:defRPr sz="1050" b="0">
                <a:solidFill>
                  <a:schemeClr val="tx1"/>
                </a:solidFill>
                <a:latin typeface="+mn-lt"/>
              </a:defRPr>
            </a:lvl1pPr>
          </a:lstStyle>
          <a:p>
            <a:r>
              <a:rPr lang="en-US" b="1" kern="0">
                <a:solidFill>
                  <a:prstClr val="black"/>
                </a:solidFill>
                <a:latin typeface="Aptos Light"/>
              </a:rPr>
              <a:t>Reference: </a:t>
            </a:r>
            <a:r>
              <a:rPr lang="en-US" kern="0">
                <a:solidFill>
                  <a:prstClr val="black"/>
                </a:solidFill>
                <a:latin typeface="Aptos Light"/>
              </a:rPr>
              <a:t>Lousada I, et al. Adv Ther 2015;32:920–8; </a:t>
            </a:r>
            <a:r>
              <a:rPr lang="fr-FR" kern="0">
                <a:solidFill>
                  <a:prstClr val="black"/>
                </a:solidFill>
                <a:latin typeface="Aptos Light"/>
              </a:rPr>
              <a:t>Damy T, et al. Amyloid 2022; 29:165–74.</a:t>
            </a:r>
            <a:endParaRPr lang="en-US" kern="0">
              <a:solidFill>
                <a:prstClr val="black"/>
              </a:solidFill>
              <a:latin typeface="Aptos Light"/>
            </a:endParaRPr>
          </a:p>
          <a:p>
            <a:r>
              <a:rPr lang="en-US" b="1" kern="0">
                <a:solidFill>
                  <a:prstClr val="black"/>
                </a:solidFill>
                <a:latin typeface="Aptos Light"/>
              </a:rPr>
              <a:t>Abbreviations:</a:t>
            </a:r>
            <a:r>
              <a:rPr lang="en-US" kern="0">
                <a:solidFill>
                  <a:prstClr val="black"/>
                </a:solidFill>
                <a:latin typeface="Aptos Light"/>
              </a:rPr>
              <a:t> AL, light chain; mo, months; y, years.</a:t>
            </a:r>
          </a:p>
          <a:p>
            <a:endParaRPr lang="en-US" kern="0" dirty="0">
              <a:solidFill>
                <a:prstClr val="black"/>
              </a:solidFill>
              <a:latin typeface="Aptos Light"/>
            </a:endParaRPr>
          </a:p>
        </p:txBody>
      </p:sp>
    </p:spTree>
    <p:extLst>
      <p:ext uri="{BB962C8B-B14F-4D97-AF65-F5344CB8AC3E}">
        <p14:creationId xmlns:p14="http://schemas.microsoft.com/office/powerpoint/2010/main" val="1444569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Graphic spid="4" grpId="0">
        <p:bldAsOne/>
      </p:bldGraphic>
      <p:bldGraphic spid="5" grpId="0">
        <p:bldAsOne/>
      </p:bldGraphic>
      <p:bldP spid="6"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E1D03-0498-A7AC-1DD7-EC93FC5E45F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C86218A-2ED7-80EF-3213-606589BE8B07}"/>
              </a:ext>
            </a:extLst>
          </p:cNvPr>
          <p:cNvSpPr txBox="1"/>
          <p:nvPr/>
        </p:nvSpPr>
        <p:spPr>
          <a:xfrm>
            <a:off x="2880062" y="217491"/>
            <a:ext cx="7222788" cy="584775"/>
          </a:xfrm>
          <a:prstGeom prst="rect">
            <a:avLst/>
          </a:prstGeom>
          <a:noFill/>
        </p:spPr>
        <p:txBody>
          <a:bodyPr wrap="square" rtlCol="0">
            <a:spAutoFit/>
          </a:bodyPr>
          <a:lstStyle/>
          <a:p>
            <a:r>
              <a:rPr lang="en-US" sz="3200" kern="0" dirty="0">
                <a:solidFill>
                  <a:prstClr val="black"/>
                </a:solidFill>
                <a:latin typeface="Aptos Light" panose="020B0004020202020204" pitchFamily="34" charset="0"/>
              </a:rPr>
              <a:t>Gaps in ATTR diagnosis</a:t>
            </a:r>
          </a:p>
        </p:txBody>
      </p:sp>
      <p:sp>
        <p:nvSpPr>
          <p:cNvPr id="3" name="TextBox 2">
            <a:extLst>
              <a:ext uri="{FF2B5EF4-FFF2-40B4-BE49-F238E27FC236}">
                <a16:creationId xmlns:a16="http://schemas.microsoft.com/office/drawing/2014/main" id="{06ACDFCA-8BA6-6DC8-7510-B3054F5B0867}"/>
              </a:ext>
            </a:extLst>
          </p:cNvPr>
          <p:cNvSpPr txBox="1"/>
          <p:nvPr/>
        </p:nvSpPr>
        <p:spPr>
          <a:xfrm>
            <a:off x="820572" y="1105867"/>
            <a:ext cx="9967255" cy="369332"/>
          </a:xfrm>
          <a:prstGeom prst="rect">
            <a:avLst/>
          </a:prstGeom>
          <a:noFill/>
        </p:spPr>
        <p:txBody>
          <a:bodyPr wrap="square">
            <a:spAutoFit/>
          </a:bodyPr>
          <a:lstStyle/>
          <a:p>
            <a:r>
              <a:rPr lang="en-US" kern="0" dirty="0">
                <a:solidFill>
                  <a:sysClr val="windowText" lastClr="000000"/>
                </a:solidFill>
                <a:latin typeface="Aptos Light" panose="020B0004020202020204" pitchFamily="34" charset="0"/>
              </a:rPr>
              <a:t>ATTR is an underdiagnosed and underestimated disease:  </a:t>
            </a:r>
          </a:p>
        </p:txBody>
      </p:sp>
      <p:graphicFrame>
        <p:nvGraphicFramePr>
          <p:cNvPr id="6" name="Table 5">
            <a:extLst>
              <a:ext uri="{FF2B5EF4-FFF2-40B4-BE49-F238E27FC236}">
                <a16:creationId xmlns:a16="http://schemas.microsoft.com/office/drawing/2014/main" id="{1A1838EE-5C5B-4FBB-0B56-A63B3D6BF023}"/>
              </a:ext>
            </a:extLst>
          </p:cNvPr>
          <p:cNvGraphicFramePr>
            <a:graphicFrameLocks noGrp="1"/>
          </p:cNvGraphicFramePr>
          <p:nvPr>
            <p:extLst>
              <p:ext uri="{D42A27DB-BD31-4B8C-83A1-F6EECF244321}">
                <p14:modId xmlns:p14="http://schemas.microsoft.com/office/powerpoint/2010/main" val="3206543041"/>
              </p:ext>
            </p:extLst>
          </p:nvPr>
        </p:nvGraphicFramePr>
        <p:xfrm>
          <a:off x="804698" y="1558518"/>
          <a:ext cx="5104148" cy="3698312"/>
        </p:xfrm>
        <a:graphic>
          <a:graphicData uri="http://schemas.openxmlformats.org/drawingml/2006/table">
            <a:tbl>
              <a:tblPr bandRow="1"/>
              <a:tblGrid>
                <a:gridCol w="3281731">
                  <a:extLst>
                    <a:ext uri="{9D8B030D-6E8A-4147-A177-3AD203B41FA5}">
                      <a16:colId xmlns:a16="http://schemas.microsoft.com/office/drawing/2014/main" val="3652701093"/>
                    </a:ext>
                  </a:extLst>
                </a:gridCol>
                <a:gridCol w="1822417">
                  <a:extLst>
                    <a:ext uri="{9D8B030D-6E8A-4147-A177-3AD203B41FA5}">
                      <a16:colId xmlns:a16="http://schemas.microsoft.com/office/drawing/2014/main" val="2040135002"/>
                    </a:ext>
                  </a:extLst>
                </a:gridCol>
              </a:tblGrid>
              <a:tr h="635087">
                <a:tc>
                  <a:txBody>
                    <a:bodyPr/>
                    <a:lstStyle>
                      <a:lvl1pPr marL="0" algn="l" defTabSz="914400" rtl="0" eaLnBrk="1" latinLnBrk="0" hangingPunct="1">
                        <a:defRPr sz="1800" kern="1200">
                          <a:solidFill>
                            <a:schemeClr val="lt1"/>
                          </a:solidFill>
                          <a:latin typeface="Aptos Light"/>
                        </a:defRPr>
                      </a:lvl1pPr>
                      <a:lvl2pPr marL="457200" algn="l" defTabSz="914400" rtl="0" eaLnBrk="1" latinLnBrk="0" hangingPunct="1">
                        <a:defRPr sz="1800" kern="1200">
                          <a:solidFill>
                            <a:schemeClr val="lt1"/>
                          </a:solidFill>
                          <a:latin typeface="Aptos Light"/>
                        </a:defRPr>
                      </a:lvl2pPr>
                      <a:lvl3pPr marL="914400" algn="l" defTabSz="914400" rtl="0" eaLnBrk="1" latinLnBrk="0" hangingPunct="1">
                        <a:defRPr sz="1800" kern="1200">
                          <a:solidFill>
                            <a:schemeClr val="lt1"/>
                          </a:solidFill>
                          <a:latin typeface="Aptos Light"/>
                        </a:defRPr>
                      </a:lvl3pPr>
                      <a:lvl4pPr marL="1371600" algn="l" defTabSz="914400" rtl="0" eaLnBrk="1" latinLnBrk="0" hangingPunct="1">
                        <a:defRPr sz="1800" kern="1200">
                          <a:solidFill>
                            <a:schemeClr val="lt1"/>
                          </a:solidFill>
                          <a:latin typeface="Aptos Light"/>
                        </a:defRPr>
                      </a:lvl4pPr>
                      <a:lvl5pPr marL="1828800" algn="l" defTabSz="914400" rtl="0" eaLnBrk="1" latinLnBrk="0" hangingPunct="1">
                        <a:defRPr sz="1800" kern="1200">
                          <a:solidFill>
                            <a:schemeClr val="lt1"/>
                          </a:solidFill>
                          <a:latin typeface="Aptos Light"/>
                        </a:defRPr>
                      </a:lvl5pPr>
                      <a:lvl6pPr marL="2286000" algn="l" defTabSz="914400" rtl="0" eaLnBrk="1" latinLnBrk="0" hangingPunct="1">
                        <a:defRPr sz="1800" kern="1200">
                          <a:solidFill>
                            <a:schemeClr val="lt1"/>
                          </a:solidFill>
                          <a:latin typeface="Aptos Light"/>
                        </a:defRPr>
                      </a:lvl6pPr>
                      <a:lvl7pPr marL="2743200" algn="l" defTabSz="914400" rtl="0" eaLnBrk="1" latinLnBrk="0" hangingPunct="1">
                        <a:defRPr sz="1800" kern="1200">
                          <a:solidFill>
                            <a:schemeClr val="lt1"/>
                          </a:solidFill>
                          <a:latin typeface="Aptos Light"/>
                        </a:defRPr>
                      </a:lvl7pPr>
                      <a:lvl8pPr marL="3200400" algn="l" defTabSz="914400" rtl="0" eaLnBrk="1" latinLnBrk="0" hangingPunct="1">
                        <a:defRPr sz="1800" kern="1200">
                          <a:solidFill>
                            <a:schemeClr val="lt1"/>
                          </a:solidFill>
                          <a:latin typeface="Aptos Light"/>
                        </a:defRPr>
                      </a:lvl8pPr>
                      <a:lvl9pPr marL="3657600" algn="l" defTabSz="914400" rtl="0" eaLnBrk="1" latinLnBrk="0" hangingPunct="1">
                        <a:defRPr sz="1800" kern="1200">
                          <a:solidFill>
                            <a:schemeClr val="lt1"/>
                          </a:solidFill>
                          <a:latin typeface="Aptos Light"/>
                        </a:defRPr>
                      </a:lvl9pPr>
                    </a:lstStyle>
                    <a:p>
                      <a:r>
                        <a:rPr lang="en-US" b="1" noProof="0" dirty="0">
                          <a:solidFill>
                            <a:schemeClr val="tx1"/>
                          </a:solidFill>
                        </a:rPr>
                        <a:t>Condition</a:t>
                      </a:r>
                      <a:endParaRPr lang="en-US" noProof="0" dirty="0">
                        <a:solidFill>
                          <a:schemeClr val="tx1"/>
                        </a:solidFill>
                      </a:endParaRPr>
                    </a:p>
                  </a:txBody>
                  <a:tcPr anchor="ctr">
                    <a:lnL>
                      <a:noFill/>
                    </a:lnL>
                    <a:lnR>
                      <a:noFill/>
                    </a:lnR>
                    <a:lnT>
                      <a:noFill/>
                    </a:lnT>
                    <a:lnB>
                      <a:noFill/>
                    </a:lnB>
                    <a:lnTlToBr w="12700" cmpd="sng">
                      <a:noFill/>
                      <a:prstDash val="solid"/>
                    </a:lnTlToBr>
                    <a:lnBlToTr w="12700" cmpd="sng">
                      <a:noFill/>
                      <a:prstDash val="solid"/>
                    </a:lnBlToTr>
                    <a:solidFill>
                      <a:sysClr val="windowText" lastClr="000000">
                        <a:tint val="40000"/>
                      </a:sysClr>
                    </a:solidFill>
                  </a:tcPr>
                </a:tc>
                <a:tc>
                  <a:txBody>
                    <a:bodyPr/>
                    <a:lstStyle>
                      <a:lvl1pPr marL="0" algn="l" defTabSz="914400" rtl="0" eaLnBrk="1" latinLnBrk="0" hangingPunct="1">
                        <a:defRPr sz="1800" kern="1200">
                          <a:solidFill>
                            <a:schemeClr val="lt1"/>
                          </a:solidFill>
                          <a:latin typeface="Aptos Light"/>
                        </a:defRPr>
                      </a:lvl1pPr>
                      <a:lvl2pPr marL="457200" algn="l" defTabSz="914400" rtl="0" eaLnBrk="1" latinLnBrk="0" hangingPunct="1">
                        <a:defRPr sz="1800" kern="1200">
                          <a:solidFill>
                            <a:schemeClr val="lt1"/>
                          </a:solidFill>
                          <a:latin typeface="Aptos Light"/>
                        </a:defRPr>
                      </a:lvl2pPr>
                      <a:lvl3pPr marL="914400" algn="l" defTabSz="914400" rtl="0" eaLnBrk="1" latinLnBrk="0" hangingPunct="1">
                        <a:defRPr sz="1800" kern="1200">
                          <a:solidFill>
                            <a:schemeClr val="lt1"/>
                          </a:solidFill>
                          <a:latin typeface="Aptos Light"/>
                        </a:defRPr>
                      </a:lvl3pPr>
                      <a:lvl4pPr marL="1371600" algn="l" defTabSz="914400" rtl="0" eaLnBrk="1" latinLnBrk="0" hangingPunct="1">
                        <a:defRPr sz="1800" kern="1200">
                          <a:solidFill>
                            <a:schemeClr val="lt1"/>
                          </a:solidFill>
                          <a:latin typeface="Aptos Light"/>
                        </a:defRPr>
                      </a:lvl4pPr>
                      <a:lvl5pPr marL="1828800" algn="l" defTabSz="914400" rtl="0" eaLnBrk="1" latinLnBrk="0" hangingPunct="1">
                        <a:defRPr sz="1800" kern="1200">
                          <a:solidFill>
                            <a:schemeClr val="lt1"/>
                          </a:solidFill>
                          <a:latin typeface="Aptos Light"/>
                        </a:defRPr>
                      </a:lvl5pPr>
                      <a:lvl6pPr marL="2286000" algn="l" defTabSz="914400" rtl="0" eaLnBrk="1" latinLnBrk="0" hangingPunct="1">
                        <a:defRPr sz="1800" kern="1200">
                          <a:solidFill>
                            <a:schemeClr val="lt1"/>
                          </a:solidFill>
                          <a:latin typeface="Aptos Light"/>
                        </a:defRPr>
                      </a:lvl6pPr>
                      <a:lvl7pPr marL="2743200" algn="l" defTabSz="914400" rtl="0" eaLnBrk="1" latinLnBrk="0" hangingPunct="1">
                        <a:defRPr sz="1800" kern="1200">
                          <a:solidFill>
                            <a:schemeClr val="lt1"/>
                          </a:solidFill>
                          <a:latin typeface="Aptos Light"/>
                        </a:defRPr>
                      </a:lvl7pPr>
                      <a:lvl8pPr marL="3200400" algn="l" defTabSz="914400" rtl="0" eaLnBrk="1" latinLnBrk="0" hangingPunct="1">
                        <a:defRPr sz="1800" kern="1200">
                          <a:solidFill>
                            <a:schemeClr val="lt1"/>
                          </a:solidFill>
                          <a:latin typeface="Aptos Light"/>
                        </a:defRPr>
                      </a:lvl8pPr>
                      <a:lvl9pPr marL="3657600" algn="l" defTabSz="914400" rtl="0" eaLnBrk="1" latinLnBrk="0" hangingPunct="1">
                        <a:defRPr sz="1800" kern="1200">
                          <a:solidFill>
                            <a:schemeClr val="lt1"/>
                          </a:solidFill>
                          <a:latin typeface="Aptos Light"/>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noProof="0" dirty="0">
                          <a:solidFill>
                            <a:schemeClr val="tx1"/>
                          </a:solidFill>
                        </a:rPr>
                        <a:t>Average time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noProof="0" dirty="0">
                          <a:solidFill>
                            <a:schemeClr val="tx1"/>
                          </a:solidFill>
                        </a:rPr>
                        <a:t>to diagnosis</a:t>
                      </a:r>
                      <a:r>
                        <a:rPr lang="en-US" noProof="0" dirty="0">
                          <a:solidFill>
                            <a:schemeClr val="tx1"/>
                          </a:solidFill>
                        </a:rPr>
                        <a:t> </a:t>
                      </a:r>
                    </a:p>
                  </a:txBody>
                  <a:tcPr anchor="ctr">
                    <a:lnL>
                      <a:noFill/>
                    </a:lnL>
                    <a:lnR>
                      <a:noFill/>
                    </a:lnR>
                    <a:lnT>
                      <a:noFill/>
                    </a:lnT>
                    <a:lnB>
                      <a:noFill/>
                    </a:lnB>
                    <a:lnTlToBr w="12700" cmpd="sng">
                      <a:noFill/>
                      <a:prstDash val="solid"/>
                    </a:lnTlToBr>
                    <a:lnBlToTr w="12700" cmpd="sng">
                      <a:noFill/>
                      <a:prstDash val="solid"/>
                    </a:lnBlToTr>
                    <a:solidFill>
                      <a:sysClr val="windowText" lastClr="000000">
                        <a:tint val="40000"/>
                      </a:sysClr>
                    </a:solidFill>
                  </a:tcPr>
                </a:tc>
                <a:extLst>
                  <a:ext uri="{0D108BD9-81ED-4DB2-BD59-A6C34878D82A}">
                    <a16:rowId xmlns:a16="http://schemas.microsoft.com/office/drawing/2014/main" val="945382075"/>
                  </a:ext>
                </a:extLst>
              </a:tr>
              <a:tr h="1133627">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US" sz="1800" noProof="0" dirty="0">
                          <a:solidFill>
                            <a:prstClr val="black"/>
                          </a:solidFill>
                          <a:latin typeface="Aptos Light" panose="020B0004020202020204" pitchFamily="34" charset="0"/>
                        </a:rPr>
                        <a:t>ATTRv with polyneuropathy </a:t>
                      </a:r>
                      <a:endParaRPr lang="en-US" noProof="0" dirty="0">
                        <a:latin typeface="Aptos Light" panose="020B0004020202020204" pitchFamily="34" charset="0"/>
                      </a:endParaRPr>
                    </a:p>
                  </a:txBody>
                  <a:tcPr anchor="ctr">
                    <a:lnL>
                      <a:noFill/>
                    </a:lnL>
                    <a:lnR>
                      <a:noFill/>
                    </a:lnR>
                    <a:lnT>
                      <a:noFill/>
                    </a:lnT>
                    <a:lnB>
                      <a:no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noProof="0" dirty="0">
                          <a:solidFill>
                            <a:prstClr val="black"/>
                          </a:solidFill>
                          <a:latin typeface="Aptos Light" panose="020B0004020202020204" pitchFamily="34" charset="0"/>
                        </a:rPr>
                        <a:t>45.6 months</a:t>
                      </a:r>
                      <a:endParaRPr lang="en-US" noProof="0" dirty="0">
                        <a:latin typeface="Aptos Light" panose="020B0004020202020204" pitchFamily="34" charset="0"/>
                      </a:endParaRPr>
                    </a:p>
                  </a:txBody>
                  <a:tcPr anchor="ctr">
                    <a:lnL>
                      <a:noFill/>
                    </a:lnL>
                    <a:lnR>
                      <a:noFill/>
                    </a:lnR>
                    <a:lnT>
                      <a:noFill/>
                    </a:lnT>
                    <a:lnB>
                      <a:noFill/>
                    </a:lnB>
                    <a:lnTlToBr w="12700" cmpd="sng">
                      <a:noFill/>
                      <a:prstDash val="solid"/>
                    </a:lnTlToBr>
                    <a:lnBlToTr w="12700" cmpd="sng">
                      <a:noFill/>
                      <a:prstDash val="solid"/>
                    </a:lnBlToTr>
                    <a:solidFill>
                      <a:sysClr val="windowText" lastClr="000000">
                        <a:tint val="20000"/>
                      </a:sysClr>
                    </a:solidFill>
                  </a:tcPr>
                </a:tc>
                <a:extLst>
                  <a:ext uri="{0D108BD9-81ED-4DB2-BD59-A6C34878D82A}">
                    <a16:rowId xmlns:a16="http://schemas.microsoft.com/office/drawing/2014/main" val="2293198491"/>
                  </a:ext>
                </a:extLst>
              </a:tr>
              <a:tr h="1133627">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US" sz="1800" noProof="0" dirty="0">
                          <a:solidFill>
                            <a:prstClr val="black"/>
                          </a:solidFill>
                          <a:latin typeface="Aptos Light" panose="020B0004020202020204" pitchFamily="34" charset="0"/>
                        </a:rPr>
                        <a:t>ATTRv with cardiopathy  </a:t>
                      </a:r>
                      <a:endParaRPr lang="en-US" noProof="0" dirty="0">
                        <a:latin typeface="Aptos Light" panose="020B0004020202020204" pitchFamily="34" charset="0"/>
                      </a:endParaRPr>
                    </a:p>
                  </a:txBody>
                  <a:tcPr anchor="ctr">
                    <a:lnL>
                      <a:noFill/>
                    </a:lnL>
                    <a:lnR>
                      <a:noFill/>
                    </a:lnR>
                    <a:lnT>
                      <a:noFill/>
                    </a:lnT>
                    <a:lnB>
                      <a:noFill/>
                    </a:lnB>
                    <a:lnTlToBr w="12700" cmpd="sng">
                      <a:noFill/>
                      <a:prstDash val="solid"/>
                    </a:lnTlToBr>
                    <a:lnBlToTr w="12700" cmpd="sng">
                      <a:noFill/>
                      <a:prstDash val="solid"/>
                    </a:lnBlToTr>
                    <a:solidFill>
                      <a:sysClr val="windowText" lastClr="000000">
                        <a:tint val="40000"/>
                      </a:sys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noProof="0" dirty="0">
                          <a:solidFill>
                            <a:prstClr val="black"/>
                          </a:solidFill>
                          <a:latin typeface="Aptos Light" panose="020B0004020202020204" pitchFamily="34" charset="0"/>
                        </a:rPr>
                        <a:t>31.8 months</a:t>
                      </a:r>
                      <a:endParaRPr lang="en-US" noProof="0" dirty="0">
                        <a:latin typeface="Aptos Light" panose="020B0004020202020204" pitchFamily="34" charset="0"/>
                      </a:endParaRPr>
                    </a:p>
                  </a:txBody>
                  <a:tcPr anchor="ctr">
                    <a:lnL>
                      <a:noFill/>
                    </a:lnL>
                    <a:lnR>
                      <a:noFill/>
                    </a:lnR>
                    <a:lnT>
                      <a:noFill/>
                    </a:lnT>
                    <a:lnB>
                      <a:noFill/>
                    </a:lnB>
                    <a:lnTlToBr w="12700" cmpd="sng">
                      <a:noFill/>
                      <a:prstDash val="solid"/>
                    </a:lnTlToBr>
                    <a:lnBlToTr w="12700" cmpd="sng">
                      <a:noFill/>
                      <a:prstDash val="solid"/>
                    </a:lnBlToTr>
                    <a:solidFill>
                      <a:sysClr val="windowText" lastClr="000000">
                        <a:tint val="40000"/>
                      </a:sysClr>
                    </a:solidFill>
                  </a:tcPr>
                </a:tc>
                <a:extLst>
                  <a:ext uri="{0D108BD9-81ED-4DB2-BD59-A6C34878D82A}">
                    <a16:rowId xmlns:a16="http://schemas.microsoft.com/office/drawing/2014/main" val="3752116183"/>
                  </a:ext>
                </a:extLst>
              </a:tr>
              <a:tr h="790978">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r>
                        <a:rPr lang="en-US" sz="1800" noProof="0" dirty="0">
                          <a:solidFill>
                            <a:prstClr val="black"/>
                          </a:solidFill>
                          <a:latin typeface="Aptos Light" panose="020B0004020202020204" pitchFamily="34" charset="0"/>
                        </a:rPr>
                        <a:t>ATTRwt </a:t>
                      </a:r>
                      <a:endParaRPr lang="en-US" noProof="0" dirty="0">
                        <a:latin typeface="Aptos Light" panose="020B0004020202020204" pitchFamily="34" charset="0"/>
                      </a:endParaRPr>
                    </a:p>
                  </a:txBody>
                  <a:tcPr anchor="ctr">
                    <a:lnL>
                      <a:noFill/>
                    </a:lnL>
                    <a:lnR>
                      <a:noFill/>
                    </a:lnR>
                    <a:lnT>
                      <a:noFill/>
                    </a:lnT>
                    <a:lnB>
                      <a:no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914400" rtl="0" eaLnBrk="1" latinLnBrk="0" hangingPunct="1">
                        <a:defRPr sz="1800" kern="1200">
                          <a:solidFill>
                            <a:schemeClr val="dk1"/>
                          </a:solidFill>
                          <a:latin typeface="Arial" panose="020B0604020202020204"/>
                        </a:defRPr>
                      </a:lvl1pPr>
                      <a:lvl2pPr marL="457200" algn="l" defTabSz="914400" rtl="0" eaLnBrk="1" latinLnBrk="0" hangingPunct="1">
                        <a:defRPr sz="1800" kern="1200">
                          <a:solidFill>
                            <a:schemeClr val="dk1"/>
                          </a:solidFill>
                          <a:latin typeface="Arial" panose="020B0604020202020204"/>
                        </a:defRPr>
                      </a:lvl2pPr>
                      <a:lvl3pPr marL="914400" algn="l" defTabSz="914400" rtl="0" eaLnBrk="1" latinLnBrk="0" hangingPunct="1">
                        <a:defRPr sz="1800" kern="1200">
                          <a:solidFill>
                            <a:schemeClr val="dk1"/>
                          </a:solidFill>
                          <a:latin typeface="Arial" panose="020B0604020202020204"/>
                        </a:defRPr>
                      </a:lvl3pPr>
                      <a:lvl4pPr marL="1371600" algn="l" defTabSz="914400" rtl="0" eaLnBrk="1" latinLnBrk="0" hangingPunct="1">
                        <a:defRPr sz="1800" kern="1200">
                          <a:solidFill>
                            <a:schemeClr val="dk1"/>
                          </a:solidFill>
                          <a:latin typeface="Arial" panose="020B0604020202020204"/>
                        </a:defRPr>
                      </a:lvl4pPr>
                      <a:lvl5pPr marL="1828800" algn="l" defTabSz="914400" rtl="0" eaLnBrk="1" latinLnBrk="0" hangingPunct="1">
                        <a:defRPr sz="1800" kern="1200">
                          <a:solidFill>
                            <a:schemeClr val="dk1"/>
                          </a:solidFill>
                          <a:latin typeface="Arial" panose="020B0604020202020204"/>
                        </a:defRPr>
                      </a:lvl5pPr>
                      <a:lvl6pPr marL="2286000" algn="l" defTabSz="914400" rtl="0" eaLnBrk="1" latinLnBrk="0" hangingPunct="1">
                        <a:defRPr sz="1800" kern="1200">
                          <a:solidFill>
                            <a:schemeClr val="dk1"/>
                          </a:solidFill>
                          <a:latin typeface="Arial" panose="020B0604020202020204"/>
                        </a:defRPr>
                      </a:lvl6pPr>
                      <a:lvl7pPr marL="2743200" algn="l" defTabSz="914400" rtl="0" eaLnBrk="1" latinLnBrk="0" hangingPunct="1">
                        <a:defRPr sz="1800" kern="1200">
                          <a:solidFill>
                            <a:schemeClr val="dk1"/>
                          </a:solidFill>
                          <a:latin typeface="Arial" panose="020B0604020202020204"/>
                        </a:defRPr>
                      </a:lvl7pPr>
                      <a:lvl8pPr marL="3200400" algn="l" defTabSz="914400" rtl="0" eaLnBrk="1" latinLnBrk="0" hangingPunct="1">
                        <a:defRPr sz="1800" kern="1200">
                          <a:solidFill>
                            <a:schemeClr val="dk1"/>
                          </a:solidFill>
                          <a:latin typeface="Arial" panose="020B0604020202020204"/>
                        </a:defRPr>
                      </a:lvl8pPr>
                      <a:lvl9pPr marL="3657600" algn="l" defTabSz="914400" rtl="0" eaLnBrk="1" latinLnBrk="0" hangingPunct="1">
                        <a:defRPr sz="1800" kern="1200">
                          <a:solidFill>
                            <a:schemeClr val="dk1"/>
                          </a:solidFill>
                          <a:latin typeface="Arial" panose="020B060402020202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noProof="0" dirty="0">
                          <a:solidFill>
                            <a:prstClr val="black"/>
                          </a:solidFill>
                          <a:latin typeface="Aptos Light" panose="020B0004020202020204" pitchFamily="34" charset="0"/>
                        </a:rPr>
                        <a:t>19.6 months</a:t>
                      </a:r>
                      <a:endParaRPr lang="en-US" noProof="0" dirty="0">
                        <a:latin typeface="Aptos Light" panose="020B0004020202020204" pitchFamily="34" charset="0"/>
                      </a:endParaRPr>
                    </a:p>
                  </a:txBody>
                  <a:tcPr anchor="ctr">
                    <a:lnL>
                      <a:noFill/>
                    </a:lnL>
                    <a:lnR>
                      <a:noFill/>
                    </a:lnR>
                    <a:lnT>
                      <a:noFill/>
                    </a:lnT>
                    <a:lnB>
                      <a:noFill/>
                    </a:lnB>
                    <a:lnTlToBr w="12700" cmpd="sng">
                      <a:noFill/>
                      <a:prstDash val="solid"/>
                    </a:lnTlToBr>
                    <a:lnBlToTr w="12700" cmpd="sng">
                      <a:noFill/>
                      <a:prstDash val="solid"/>
                    </a:lnBlToTr>
                    <a:solidFill>
                      <a:sysClr val="windowText" lastClr="000000">
                        <a:tint val="20000"/>
                      </a:sysClr>
                    </a:solidFill>
                  </a:tcPr>
                </a:tc>
                <a:extLst>
                  <a:ext uri="{0D108BD9-81ED-4DB2-BD59-A6C34878D82A}">
                    <a16:rowId xmlns:a16="http://schemas.microsoft.com/office/drawing/2014/main" val="1705118902"/>
                  </a:ext>
                </a:extLst>
              </a:tr>
            </a:tbl>
          </a:graphicData>
        </a:graphic>
      </p:graphicFrame>
      <p:sp>
        <p:nvSpPr>
          <p:cNvPr id="4" name="TextBox 3">
            <a:extLst>
              <a:ext uri="{FF2B5EF4-FFF2-40B4-BE49-F238E27FC236}">
                <a16:creationId xmlns:a16="http://schemas.microsoft.com/office/drawing/2014/main" id="{D848782D-EFE8-AA8C-7C70-D9CD743EA30E}"/>
              </a:ext>
            </a:extLst>
          </p:cNvPr>
          <p:cNvSpPr txBox="1"/>
          <p:nvPr/>
        </p:nvSpPr>
        <p:spPr>
          <a:xfrm>
            <a:off x="6080126" y="1558518"/>
            <a:ext cx="5327651" cy="3693319"/>
          </a:xfrm>
          <a:prstGeom prst="rect">
            <a:avLst/>
          </a:prstGeom>
          <a:solidFill>
            <a:sysClr val="window" lastClr="FFFFFF">
              <a:lumMod val="95000"/>
            </a:sysClr>
          </a:solid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ysClr val="windowText" lastClr="000000"/>
                </a:solidFill>
                <a:effectLst/>
                <a:uLnTx/>
                <a:uFillTx/>
                <a:latin typeface="Aptos Light" panose="020B0004020202020204" pitchFamily="34" charset="0"/>
              </a:rPr>
              <a:t>Misdiagnosis is driven by nonspecific presentation:</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ysClr val="windowText" lastClr="000000"/>
                </a:solidFill>
                <a:effectLst/>
                <a:uLnTx/>
                <a:uFillTx/>
                <a:latin typeface="Aptos Light" panose="020B0004020202020204" pitchFamily="34" charset="0"/>
              </a:rPr>
              <a:t> </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latin typeface="Aptos Light" panose="020B0004020202020204" pitchFamily="34" charset="0"/>
              </a:rPr>
              <a:t>Symptoms overlap with common diseases:</a:t>
            </a:r>
          </a:p>
          <a:p>
            <a:pPr marL="540000" marR="0" lvl="3" indent="-285750" defTabSz="914400" eaLnBrk="1" fontAlgn="auto" latinLnBrk="0" hangingPunct="1">
              <a:lnSpc>
                <a:spcPct val="100000"/>
              </a:lnSpc>
              <a:spcBef>
                <a:spcPts val="0"/>
              </a:spcBef>
              <a:spcAft>
                <a:spcPts val="0"/>
              </a:spcAft>
              <a:buClr>
                <a:srgbClr val="09DDE9"/>
              </a:buClr>
              <a:buSzTx/>
              <a:buFont typeface="Wingdings" panose="05000000000000000000" pitchFamily="2" charset="2"/>
              <a:buChar char="§"/>
              <a:tabLst/>
              <a:defRPr/>
            </a:pPr>
            <a:r>
              <a:rPr kumimoji="0" lang="en-US" sz="1800" b="0" i="0" u="none" strike="noStrike" kern="0" cap="none" spc="0" normalizeH="0" baseline="0" noProof="0" dirty="0">
                <a:ln>
                  <a:noFill/>
                </a:ln>
                <a:solidFill>
                  <a:sysClr val="windowText" lastClr="000000"/>
                </a:solidFill>
                <a:effectLst/>
                <a:uLnTx/>
                <a:uFillTx/>
                <a:latin typeface="Aptos Light" panose="020B0004020202020204" pitchFamily="34" charset="0"/>
              </a:rPr>
              <a:t>HFpEF</a:t>
            </a:r>
          </a:p>
          <a:p>
            <a:pPr marL="540000" marR="0" lvl="3" indent="-285750" defTabSz="914400" eaLnBrk="1" fontAlgn="auto" latinLnBrk="0" hangingPunct="1">
              <a:lnSpc>
                <a:spcPct val="100000"/>
              </a:lnSpc>
              <a:spcBef>
                <a:spcPts val="0"/>
              </a:spcBef>
              <a:spcAft>
                <a:spcPts val="0"/>
              </a:spcAft>
              <a:buClr>
                <a:srgbClr val="09DDE9"/>
              </a:buClr>
              <a:buSzTx/>
              <a:buFont typeface="Wingdings" panose="05000000000000000000" pitchFamily="2" charset="2"/>
              <a:buChar char="§"/>
              <a:tabLst/>
              <a:defRPr/>
            </a:pPr>
            <a:r>
              <a:rPr kumimoji="0" lang="en-US" sz="1800" b="0" i="0" u="none" strike="noStrike" kern="0" cap="none" spc="0" normalizeH="0" baseline="0" noProof="0" dirty="0">
                <a:ln>
                  <a:noFill/>
                </a:ln>
                <a:solidFill>
                  <a:sysClr val="windowText" lastClr="000000"/>
                </a:solidFill>
                <a:effectLst/>
                <a:uLnTx/>
                <a:uFillTx/>
                <a:latin typeface="Aptos Light" panose="020B0004020202020204" pitchFamily="34" charset="0"/>
              </a:rPr>
              <a:t>Hypertensive heart disease</a:t>
            </a:r>
          </a:p>
          <a:p>
            <a:pPr marL="540000" marR="0" lvl="3" indent="-285750" defTabSz="914400" eaLnBrk="1" fontAlgn="auto" latinLnBrk="0" hangingPunct="1">
              <a:lnSpc>
                <a:spcPct val="100000"/>
              </a:lnSpc>
              <a:spcBef>
                <a:spcPts val="0"/>
              </a:spcBef>
              <a:spcAft>
                <a:spcPts val="0"/>
              </a:spcAft>
              <a:buClr>
                <a:srgbClr val="09DDE9"/>
              </a:buClr>
              <a:buSzTx/>
              <a:buFont typeface="Wingdings" panose="05000000000000000000" pitchFamily="2" charset="2"/>
              <a:buChar char="§"/>
              <a:tabLst/>
              <a:defRPr/>
            </a:pPr>
            <a:r>
              <a:rPr kumimoji="0" lang="en-US" sz="1800" b="0" i="0" u="none" strike="noStrike" kern="0" cap="none" spc="0" normalizeH="0" baseline="0" noProof="0" dirty="0">
                <a:ln>
                  <a:noFill/>
                </a:ln>
                <a:solidFill>
                  <a:sysClr val="windowText" lastClr="000000"/>
                </a:solidFill>
                <a:effectLst/>
                <a:uLnTx/>
                <a:uFillTx/>
                <a:latin typeface="Aptos Light" panose="020B0004020202020204" pitchFamily="34" charset="0"/>
              </a:rPr>
              <a:t>Aortic stenosis</a:t>
            </a:r>
          </a:p>
          <a:p>
            <a:pPr marL="540000" marR="0" lvl="3" indent="-285750" defTabSz="914400" eaLnBrk="1" fontAlgn="auto" latinLnBrk="0" hangingPunct="1">
              <a:lnSpc>
                <a:spcPct val="100000"/>
              </a:lnSpc>
              <a:spcBef>
                <a:spcPts val="0"/>
              </a:spcBef>
              <a:spcAft>
                <a:spcPts val="0"/>
              </a:spcAft>
              <a:buClr>
                <a:srgbClr val="09DDE9"/>
              </a:buClr>
              <a:buSzTx/>
              <a:buFont typeface="Wingdings" panose="05000000000000000000" pitchFamily="2" charset="2"/>
              <a:buChar char="§"/>
              <a:tabLst/>
              <a:defRPr/>
            </a:pPr>
            <a:r>
              <a:rPr kumimoji="0" lang="en-US" sz="1800" b="0" i="0" u="none" strike="noStrike" kern="0" cap="none" spc="0" normalizeH="0" baseline="0" noProof="0" dirty="0">
                <a:ln>
                  <a:noFill/>
                </a:ln>
                <a:solidFill>
                  <a:sysClr val="windowText" lastClr="000000"/>
                </a:solidFill>
                <a:effectLst/>
                <a:uLnTx/>
                <a:uFillTx/>
                <a:latin typeface="Aptos Light" panose="020B0004020202020204" pitchFamily="34" charset="0"/>
              </a:rPr>
              <a:t>Peripheral neuropathy</a:t>
            </a:r>
          </a:p>
          <a:p>
            <a:pPr marL="540000" marR="0" lvl="3" indent="-285750" defTabSz="914400" eaLnBrk="1" fontAlgn="auto" latinLnBrk="0" hangingPunct="1">
              <a:lnSpc>
                <a:spcPct val="100000"/>
              </a:lnSpc>
              <a:spcBef>
                <a:spcPts val="0"/>
              </a:spcBef>
              <a:spcAft>
                <a:spcPts val="0"/>
              </a:spcAft>
              <a:buClr>
                <a:srgbClr val="09DDE9"/>
              </a:buClr>
              <a:buSzTx/>
              <a:buFont typeface="Wingdings" panose="05000000000000000000" pitchFamily="2" charset="2"/>
              <a:buChar char="§"/>
              <a:tabLst/>
              <a:defRPr/>
            </a:pPr>
            <a:r>
              <a:rPr kumimoji="0" lang="en-US" sz="1800" b="0" i="0" u="none" strike="noStrike" kern="0" cap="none" spc="0" normalizeH="0" baseline="0" noProof="0" dirty="0">
                <a:ln>
                  <a:noFill/>
                </a:ln>
                <a:solidFill>
                  <a:sysClr val="windowText" lastClr="000000"/>
                </a:solidFill>
                <a:effectLst/>
                <a:uLnTx/>
                <a:uFillTx/>
                <a:latin typeface="Aptos Light" panose="020B0004020202020204" pitchFamily="34" charset="0"/>
              </a:rPr>
              <a:t>Carpal tunnel syndrome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Aptos Light" panose="020B0004020202020204" pitchFamily="34" charset="0"/>
            </a:endParaRP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latin typeface="Aptos Light" panose="020B0004020202020204" pitchFamily="34" charset="0"/>
              </a:rPr>
              <a:t>Low sensitivity of routine echocardiography</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Aptos Light" panose="020B0004020202020204" pitchFamily="34" charset="0"/>
            </a:endParaRP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latin typeface="Aptos Light" panose="020B0004020202020204" pitchFamily="34" charset="0"/>
              </a:rPr>
              <a:t>ATTR is commonly overlooked even when red flags are present</a:t>
            </a:r>
          </a:p>
        </p:txBody>
      </p:sp>
      <p:sp>
        <p:nvSpPr>
          <p:cNvPr id="5" name="Rectangle 4">
            <a:extLst>
              <a:ext uri="{FF2B5EF4-FFF2-40B4-BE49-F238E27FC236}">
                <a16:creationId xmlns:a16="http://schemas.microsoft.com/office/drawing/2014/main" id="{7FFB34D3-CBAD-F80D-F9B4-A545957A4FB6}"/>
              </a:ext>
            </a:extLst>
          </p:cNvPr>
          <p:cNvSpPr/>
          <p:nvPr/>
        </p:nvSpPr>
        <p:spPr>
          <a:xfrm>
            <a:off x="820572" y="5340150"/>
            <a:ext cx="10603079" cy="685800"/>
          </a:xfrm>
          <a:prstGeom prst="rect">
            <a:avLst/>
          </a:prstGeom>
          <a:solidFill>
            <a:srgbClr val="B9FDFE"/>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i="0" u="none" strike="noStrike" kern="0" cap="none" spc="0" normalizeH="0" baseline="0" noProof="0" dirty="0">
                <a:ln>
                  <a:noFill/>
                </a:ln>
                <a:solidFill>
                  <a:prstClr val="black"/>
                </a:solidFill>
                <a:effectLst/>
                <a:uLnTx/>
                <a:uFillTx/>
                <a:latin typeface="Aptos Light" panose="020B0004020202020204" pitchFamily="34" charset="0"/>
                <a:ea typeface="+mn-ea"/>
                <a:cs typeface="+mn-cs"/>
              </a:rPr>
              <a:t>Timely diagnosis is essential to improve outcomes and ensure access to new disease-modifying therapies.</a:t>
            </a:r>
          </a:p>
        </p:txBody>
      </p:sp>
      <p:sp>
        <p:nvSpPr>
          <p:cNvPr id="7" name="Footer Placeholder 15">
            <a:extLst>
              <a:ext uri="{FF2B5EF4-FFF2-40B4-BE49-F238E27FC236}">
                <a16:creationId xmlns:a16="http://schemas.microsoft.com/office/drawing/2014/main" id="{76DD637F-1750-B73D-7EC9-8273DC2CDE13}"/>
              </a:ext>
            </a:extLst>
          </p:cNvPr>
          <p:cNvSpPr txBox="1">
            <a:spLocks/>
          </p:cNvSpPr>
          <p:nvPr/>
        </p:nvSpPr>
        <p:spPr>
          <a:xfrm>
            <a:off x="424700" y="6456676"/>
            <a:ext cx="10804207" cy="342265"/>
          </a:xfrm>
          <a:prstGeom prst="rect">
            <a:avLst/>
          </a:prstGeom>
        </p:spPr>
        <p:txBody>
          <a:bodyPr lIns="0" tIns="0" rIns="0" bIns="0"/>
          <a:lstStyle>
            <a:defPPr>
              <a:defRPr kern="0"/>
            </a:defPPr>
            <a:lvl1pPr algn="l">
              <a:defRPr sz="1050" b="0">
                <a:solidFill>
                  <a:schemeClr val="tx1"/>
                </a:solidFill>
                <a:latin typeface="+mn-lt"/>
              </a:defRPr>
            </a:lvl1pPr>
          </a:lstStyle>
          <a:p>
            <a:pPr rtl="0">
              <a:spcBef>
                <a:spcPct val="0"/>
              </a:spcBef>
              <a:defRPr/>
            </a:pPr>
            <a:r>
              <a:rPr lang="en-US" b="1" kern="1200">
                <a:solidFill>
                  <a:prstClr val="black"/>
                </a:solidFill>
                <a:latin typeface="Aptos Light"/>
                <a:cs typeface="Arial" panose="020B0604020202020204" pitchFamily="34" charset="0"/>
              </a:rPr>
              <a:t>References: </a:t>
            </a:r>
            <a:r>
              <a:rPr lang="en-US" kern="1200">
                <a:solidFill>
                  <a:prstClr val="black"/>
                </a:solidFill>
                <a:latin typeface="Aptos Light"/>
                <a:cs typeface="Arial" panose="020B0604020202020204" pitchFamily="34" charset="0"/>
              </a:rPr>
              <a:t>Damy T, et al. Amyloid. 2022;29(3):165–174.</a:t>
            </a:r>
          </a:p>
          <a:p>
            <a:pPr rtl="0">
              <a:spcBef>
                <a:spcPct val="0"/>
              </a:spcBef>
              <a:defRPr/>
            </a:pPr>
            <a:r>
              <a:rPr lang="en-US" b="1" kern="1200">
                <a:solidFill>
                  <a:prstClr val="black"/>
                </a:solidFill>
                <a:latin typeface="Aptos Light"/>
                <a:cs typeface="Arial" panose="020B0604020202020204" pitchFamily="34" charset="0"/>
              </a:rPr>
              <a:t>Abbreviations: </a:t>
            </a:r>
            <a:r>
              <a:rPr lang="en-US" kern="1200">
                <a:solidFill>
                  <a:prstClr val="black"/>
                </a:solidFill>
                <a:latin typeface="Aptos Light"/>
                <a:cs typeface="Arial" panose="020B0604020202020204" pitchFamily="34" charset="0"/>
              </a:rPr>
              <a:t>ATTR, transthyretin amyloidosis; ATTRwt, wild-type transthyretin amyloidosis; ATTRv, hereditary transthyretin amyloidosis; HFpEF, heart failure with preserved ejection fraction. </a:t>
            </a:r>
          </a:p>
          <a:p>
            <a:endParaRPr lang="en-US" kern="0" dirty="0">
              <a:solidFill>
                <a:prstClr val="black"/>
              </a:solidFill>
              <a:latin typeface="Aptos Light"/>
            </a:endParaRPr>
          </a:p>
        </p:txBody>
      </p:sp>
    </p:spTree>
    <p:extLst>
      <p:ext uri="{BB962C8B-B14F-4D97-AF65-F5344CB8AC3E}">
        <p14:creationId xmlns:p14="http://schemas.microsoft.com/office/powerpoint/2010/main" val="22081494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B5AA78-C0C4-DD45-8C3A-6C2F83270B2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C7568E01-792F-8455-27DF-67ABC39C0631}"/>
              </a:ext>
            </a:extLst>
          </p:cNvPr>
          <p:cNvSpPr txBox="1"/>
          <p:nvPr/>
        </p:nvSpPr>
        <p:spPr>
          <a:xfrm>
            <a:off x="2895658" y="228022"/>
            <a:ext cx="8259560" cy="1077218"/>
          </a:xfrm>
          <a:prstGeom prst="rect">
            <a:avLst/>
          </a:prstGeom>
          <a:noFill/>
        </p:spPr>
        <p:txBody>
          <a:bodyPr wrap="square" rtlCol="0">
            <a:spAutoFit/>
          </a:bodyPr>
          <a:lstStyle/>
          <a:p>
            <a:r>
              <a:rPr lang="en-US" sz="3200" kern="0" dirty="0">
                <a:solidFill>
                  <a:prstClr val="black"/>
                </a:solidFill>
                <a:cs typeface="Arial" panose="020B0604020202020204" pitchFamily="34" charset="0"/>
              </a:rPr>
              <a:t>Amyloidosis from the patient perspective: findings from the ARC community survey </a:t>
            </a:r>
          </a:p>
        </p:txBody>
      </p:sp>
      <p:sp>
        <p:nvSpPr>
          <p:cNvPr id="22" name="Footer Placeholder 13">
            <a:extLst>
              <a:ext uri="{FF2B5EF4-FFF2-40B4-BE49-F238E27FC236}">
                <a16:creationId xmlns:a16="http://schemas.microsoft.com/office/drawing/2014/main" id="{0F48F5EA-6F3D-33A9-34B8-2302648AECBA}"/>
              </a:ext>
              <a:ext uri="{C183D7F6-B498-43B3-948B-1728B52AA6E4}">
                <adec:decorative xmlns:adec="http://schemas.microsoft.com/office/drawing/2017/decorative" val="1"/>
              </a:ext>
            </a:extLst>
          </p:cNvPr>
          <p:cNvSpPr txBox="1">
            <a:spLocks/>
          </p:cNvSpPr>
          <p:nvPr/>
        </p:nvSpPr>
        <p:spPr>
          <a:xfrm>
            <a:off x="433829" y="6385148"/>
            <a:ext cx="10804207" cy="342265"/>
          </a:xfrm>
          <a:prstGeom prst="rect">
            <a:avLst/>
          </a:prstGeom>
        </p:spPr>
        <p:txBody>
          <a:bodyPr lIns="0" tIns="0" rIns="0" bIns="0"/>
          <a:lstStyle>
            <a:defPPr>
              <a:defRPr kern="0"/>
            </a:defPPr>
            <a:lvl1pPr algn="l">
              <a:defRPr sz="1050" b="0">
                <a:solidFill>
                  <a:schemeClr val="tx1"/>
                </a:solidFill>
                <a:latin typeface="+mn-lt"/>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050" b="1" i="0" u="none" strike="noStrike" kern="1200" cap="none" spc="0" normalizeH="0" baseline="0" noProof="0">
                <a:ln>
                  <a:noFill/>
                </a:ln>
                <a:solidFill>
                  <a:prstClr val="black"/>
                </a:solidFill>
                <a:effectLst/>
                <a:uLnTx/>
                <a:uFillTx/>
                <a:latin typeface="Aptos Light"/>
                <a:cs typeface="Arial" panose="020B0604020202020204" pitchFamily="34" charset="0"/>
              </a:rPr>
              <a:t>References: </a:t>
            </a:r>
            <a:r>
              <a:rPr kumimoji="0" lang="en-US" sz="1050" b="0" i="0" u="none" strike="noStrike" kern="1200" cap="none" spc="0" normalizeH="0" baseline="0" noProof="0">
                <a:ln>
                  <a:noFill/>
                </a:ln>
                <a:solidFill>
                  <a:prstClr val="black"/>
                </a:solidFill>
                <a:effectLst/>
                <a:uLnTx/>
                <a:uFillTx/>
                <a:latin typeface="Aptos Light"/>
                <a:cs typeface="Arial" panose="020B0604020202020204" pitchFamily="34" charset="0"/>
              </a:rPr>
              <a:t>Amyloidosis Research Consortium. ARC 2022 Community Survey Results. Available from: </a:t>
            </a:r>
            <a:r>
              <a:rPr kumimoji="0" lang="en-US" sz="1050" b="0" i="0" u="none" strike="noStrike" kern="1200" cap="none" spc="0" normalizeH="0" baseline="0" noProof="0">
                <a:ln>
                  <a:noFill/>
                </a:ln>
                <a:solidFill>
                  <a:prstClr val="black"/>
                </a:solidFill>
                <a:effectLst/>
                <a:uLnTx/>
                <a:uFillTx/>
                <a:latin typeface="Aptos Light"/>
                <a:cs typeface="Arial" panose="020B0604020202020204" pitchFamily="34" charset="0"/>
                <a:hlinkClick r:id="rId3">
                  <a:extLst>
                    <a:ext uri="{A12FA001-AC4F-418D-AE19-62706E023703}">
                      <ahyp:hlinkClr xmlns:ahyp="http://schemas.microsoft.com/office/drawing/2018/hyperlinkcolor" val="tx"/>
                    </a:ext>
                  </a:extLst>
                </a:hlinkClick>
              </a:rPr>
              <a:t>https://arci.org/arc-2022-community-survey/#about</a:t>
            </a:r>
            <a:r>
              <a:rPr kumimoji="0" lang="en-US" sz="1050" b="0" i="0" u="none" strike="noStrike" kern="1200" cap="none" spc="0" normalizeH="0" baseline="0" noProof="0">
                <a:ln>
                  <a:noFill/>
                </a:ln>
                <a:solidFill>
                  <a:prstClr val="black"/>
                </a:solidFill>
                <a:effectLst/>
                <a:uLnTx/>
                <a:uFillTx/>
                <a:latin typeface="Aptos Light"/>
                <a:cs typeface="Arial" panose="020B0604020202020204" pitchFamily="34" charset="0"/>
              </a:rPr>
              <a:t> (accessed February 15, 2024).</a:t>
            </a:r>
          </a:p>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1050" b="1" i="0" u="none" strike="noStrike" kern="1200" cap="none" spc="0" normalizeH="0" baseline="0" noProof="0">
                <a:ln>
                  <a:noFill/>
                </a:ln>
                <a:solidFill>
                  <a:prstClr val="black"/>
                </a:solidFill>
                <a:effectLst/>
                <a:uLnTx/>
                <a:uFillTx/>
                <a:latin typeface="Aptos Light"/>
                <a:cs typeface="Arial" panose="020B0604020202020204" pitchFamily="34" charset="0"/>
              </a:rPr>
              <a:t>Abbreviations: </a:t>
            </a:r>
            <a:r>
              <a:rPr kumimoji="0" lang="en-US" sz="1050" b="0" i="0" u="none" strike="noStrike" kern="1200" cap="none" spc="0" normalizeH="0" baseline="0" noProof="0">
                <a:ln>
                  <a:noFill/>
                </a:ln>
                <a:solidFill>
                  <a:prstClr val="black"/>
                </a:solidFill>
                <a:effectLst/>
                <a:uLnTx/>
                <a:uFillTx/>
                <a:latin typeface="Aptos Light"/>
                <a:cs typeface="Arial" panose="020B0604020202020204" pitchFamily="34" charset="0"/>
              </a:rPr>
              <a:t>AL, light chain; ARC, Amyloidosis Research Consortium; ATTRwt, wild-type transthyretin amyloidosis; ATTRv, hereditary transthyretin amyloidosis; MD, medical doctor.</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prstClr val="black"/>
              </a:solidFill>
              <a:effectLst/>
              <a:uLnTx/>
              <a:uFillTx/>
              <a:latin typeface="Aptos Light"/>
            </a:endParaRPr>
          </a:p>
        </p:txBody>
      </p:sp>
      <p:grpSp>
        <p:nvGrpSpPr>
          <p:cNvPr id="44" name="Group 43">
            <a:extLst>
              <a:ext uri="{FF2B5EF4-FFF2-40B4-BE49-F238E27FC236}">
                <a16:creationId xmlns:a16="http://schemas.microsoft.com/office/drawing/2014/main" id="{DFD9AC8F-B465-CB08-99BA-28DA97A08B95}"/>
              </a:ext>
            </a:extLst>
          </p:cNvPr>
          <p:cNvGrpSpPr/>
          <p:nvPr/>
        </p:nvGrpSpPr>
        <p:grpSpPr>
          <a:xfrm>
            <a:off x="849906" y="1645365"/>
            <a:ext cx="12593171" cy="4488807"/>
            <a:chOff x="849906" y="1645365"/>
            <a:chExt cx="12593171" cy="4488807"/>
          </a:xfrm>
        </p:grpSpPr>
        <p:sp>
          <p:nvSpPr>
            <p:cNvPr id="24" name="TextBox 23">
              <a:extLst>
                <a:ext uri="{FF2B5EF4-FFF2-40B4-BE49-F238E27FC236}">
                  <a16:creationId xmlns:a16="http://schemas.microsoft.com/office/drawing/2014/main" id="{BA92FDF0-4F22-FCE3-9626-B7D8DA98049B}"/>
                </a:ext>
                <a:ext uri="{C183D7F6-B498-43B3-948B-1728B52AA6E4}">
                  <adec:decorative xmlns:adec="http://schemas.microsoft.com/office/drawing/2017/decorative" val="0"/>
                </a:ext>
              </a:extLst>
            </p:cNvPr>
            <p:cNvSpPr txBox="1"/>
            <p:nvPr/>
          </p:nvSpPr>
          <p:spPr>
            <a:xfrm>
              <a:off x="2316455" y="5764840"/>
              <a:ext cx="9393570" cy="369332"/>
            </a:xfrm>
            <a:prstGeom prst="rect">
              <a:avLst/>
            </a:prstGeom>
            <a:noFill/>
          </p:spPr>
          <p:txBody>
            <a:bodyPr wrap="square" rtlCol="0">
              <a:spAutoFit/>
            </a:bodyPr>
            <a:lstStyle/>
            <a:p>
              <a:pPr>
                <a:defRPr/>
              </a:pPr>
              <a:r>
                <a:rPr lang="en-US" b="1" dirty="0">
                  <a:solidFill>
                    <a:prstClr val="black"/>
                  </a:solidFill>
                  <a:cs typeface="Arial" panose="020B0604020202020204" pitchFamily="34" charset="0"/>
                </a:rPr>
                <a:t>&gt;1,200 patients and caregivers across the globe participated in this survey</a:t>
              </a:r>
            </a:p>
          </p:txBody>
        </p:sp>
        <p:grpSp>
          <p:nvGrpSpPr>
            <p:cNvPr id="43" name="Group 42">
              <a:extLst>
                <a:ext uri="{FF2B5EF4-FFF2-40B4-BE49-F238E27FC236}">
                  <a16:creationId xmlns:a16="http://schemas.microsoft.com/office/drawing/2014/main" id="{66E8A21A-9DEB-69E7-4694-280EB0E2C624}"/>
                </a:ext>
              </a:extLst>
            </p:cNvPr>
            <p:cNvGrpSpPr/>
            <p:nvPr/>
          </p:nvGrpSpPr>
          <p:grpSpPr>
            <a:xfrm>
              <a:off x="849906" y="1645365"/>
              <a:ext cx="12593171" cy="3838365"/>
              <a:chOff x="849906" y="1645365"/>
              <a:chExt cx="12593171" cy="3838365"/>
            </a:xfrm>
          </p:grpSpPr>
          <p:sp>
            <p:nvSpPr>
              <p:cNvPr id="8" name="TextBox 7">
                <a:extLst>
                  <a:ext uri="{FF2B5EF4-FFF2-40B4-BE49-F238E27FC236}">
                    <a16:creationId xmlns:a16="http://schemas.microsoft.com/office/drawing/2014/main" id="{0E3CC05D-6EFC-5F17-5956-93C12119D123}"/>
                  </a:ext>
                </a:extLst>
              </p:cNvPr>
              <p:cNvSpPr txBox="1"/>
              <p:nvPr/>
            </p:nvSpPr>
            <p:spPr>
              <a:xfrm>
                <a:off x="849906" y="1645365"/>
                <a:ext cx="8821271" cy="338554"/>
              </a:xfrm>
              <a:prstGeom prst="rect">
                <a:avLst/>
              </a:prstGeom>
              <a:noFill/>
            </p:spPr>
            <p:txBody>
              <a:bodyPr wrap="square" rtlCol="0">
                <a:spAutoFit/>
              </a:bodyPr>
              <a:lstStyle/>
              <a:p>
                <a:pPr>
                  <a:defRPr/>
                </a:pPr>
                <a:r>
                  <a:rPr lang="en-US" sz="1600" b="1" dirty="0">
                    <a:solidFill>
                      <a:srgbClr val="002060"/>
                    </a:solidFill>
                    <a:cs typeface="Arial" panose="020B0604020202020204" pitchFamily="34" charset="0"/>
                  </a:rPr>
                  <a:t>Journey to diagnosis</a:t>
                </a:r>
              </a:p>
            </p:txBody>
          </p:sp>
          <p:sp>
            <p:nvSpPr>
              <p:cNvPr id="9" name="Rectangle 8">
                <a:extLst>
                  <a:ext uri="{FF2B5EF4-FFF2-40B4-BE49-F238E27FC236}">
                    <a16:creationId xmlns:a16="http://schemas.microsoft.com/office/drawing/2014/main" id="{9AFAFA0E-0A53-C072-7C3B-A7326ADBBCA7}"/>
                  </a:ext>
                  <a:ext uri="{C183D7F6-B498-43B3-948B-1728B52AA6E4}">
                    <adec:decorative xmlns:adec="http://schemas.microsoft.com/office/drawing/2017/decorative" val="1"/>
                  </a:ext>
                </a:extLst>
              </p:cNvPr>
              <p:cNvSpPr/>
              <p:nvPr/>
            </p:nvSpPr>
            <p:spPr>
              <a:xfrm>
                <a:off x="950810" y="2314620"/>
                <a:ext cx="3158903" cy="794441"/>
              </a:xfrm>
              <a:prstGeom prst="rect">
                <a:avLst/>
              </a:prstGeom>
              <a:solidFill>
                <a:srgbClr val="22959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sp>
            <p:nvSpPr>
              <p:cNvPr id="10" name="Rectangle 9">
                <a:extLst>
                  <a:ext uri="{FF2B5EF4-FFF2-40B4-BE49-F238E27FC236}">
                    <a16:creationId xmlns:a16="http://schemas.microsoft.com/office/drawing/2014/main" id="{0A69D615-C311-3008-C1DE-7917C898F6B8}"/>
                  </a:ext>
                  <a:ext uri="{C183D7F6-B498-43B3-948B-1728B52AA6E4}">
                    <adec:decorative xmlns:adec="http://schemas.microsoft.com/office/drawing/2017/decorative" val="1"/>
                  </a:ext>
                </a:extLst>
              </p:cNvPr>
              <p:cNvSpPr/>
              <p:nvPr/>
            </p:nvSpPr>
            <p:spPr>
              <a:xfrm>
                <a:off x="950810" y="3205376"/>
                <a:ext cx="3158903" cy="794442"/>
              </a:xfrm>
              <a:prstGeom prst="rect">
                <a:avLst/>
              </a:prstGeom>
              <a:solidFill>
                <a:srgbClr val="FFC000">
                  <a:lumMod val="7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sp>
            <p:nvSpPr>
              <p:cNvPr id="11" name="Rectangle 10">
                <a:extLst>
                  <a:ext uri="{FF2B5EF4-FFF2-40B4-BE49-F238E27FC236}">
                    <a16:creationId xmlns:a16="http://schemas.microsoft.com/office/drawing/2014/main" id="{35FC201F-9DA6-DDB3-A0AC-A07AD1814650}"/>
                  </a:ext>
                  <a:ext uri="{C183D7F6-B498-43B3-948B-1728B52AA6E4}">
                    <adec:decorative xmlns:adec="http://schemas.microsoft.com/office/drawing/2017/decorative" val="1"/>
                  </a:ext>
                </a:extLst>
              </p:cNvPr>
              <p:cNvSpPr/>
              <p:nvPr/>
            </p:nvSpPr>
            <p:spPr>
              <a:xfrm>
                <a:off x="950810" y="4097458"/>
                <a:ext cx="3158903" cy="795600"/>
              </a:xfrm>
              <a:prstGeom prst="rect">
                <a:avLst/>
              </a:prstGeom>
              <a:solidFill>
                <a:sysClr val="windowText" lastClr="000000">
                  <a:lumMod val="65000"/>
                  <a:lumOff val="3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pic>
            <p:nvPicPr>
              <p:cNvPr id="12" name="Graphic 11" descr="Doctor male with solid fill">
                <a:extLst>
                  <a:ext uri="{FF2B5EF4-FFF2-40B4-BE49-F238E27FC236}">
                    <a16:creationId xmlns:a16="http://schemas.microsoft.com/office/drawing/2014/main" id="{E4C6A006-56EC-3953-E560-B173B33A2706}"/>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92705" y="2316274"/>
                <a:ext cx="794443" cy="794443"/>
              </a:xfrm>
              <a:prstGeom prst="rect">
                <a:avLst/>
              </a:prstGeom>
            </p:spPr>
          </p:pic>
          <p:pic>
            <p:nvPicPr>
              <p:cNvPr id="13" name="Graphic 12" descr="Doctor female with solid fill">
                <a:extLst>
                  <a:ext uri="{FF2B5EF4-FFF2-40B4-BE49-F238E27FC236}">
                    <a16:creationId xmlns:a16="http://schemas.microsoft.com/office/drawing/2014/main" id="{D8CBD62F-7C90-D5CB-613F-D7390F4E44DF}"/>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122613" y="2314309"/>
                <a:ext cx="794442" cy="794442"/>
              </a:xfrm>
              <a:prstGeom prst="rect">
                <a:avLst/>
              </a:prstGeom>
            </p:spPr>
          </p:pic>
          <p:sp>
            <p:nvSpPr>
              <p:cNvPr id="14" name="TextBox 13">
                <a:extLst>
                  <a:ext uri="{FF2B5EF4-FFF2-40B4-BE49-F238E27FC236}">
                    <a16:creationId xmlns:a16="http://schemas.microsoft.com/office/drawing/2014/main" id="{A946C07F-326B-27E2-2F46-F364137F0346}"/>
                  </a:ext>
                </a:extLst>
              </p:cNvPr>
              <p:cNvSpPr txBox="1"/>
              <p:nvPr/>
            </p:nvSpPr>
            <p:spPr>
              <a:xfrm>
                <a:off x="849906" y="1983919"/>
                <a:ext cx="3625166"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Average MDs seen before accurate diagnosis:</a:t>
                </a:r>
              </a:p>
            </p:txBody>
          </p:sp>
          <p:pic>
            <p:nvPicPr>
              <p:cNvPr id="15" name="Graphic 14" descr="Doctor male with solid fill">
                <a:extLst>
                  <a:ext uri="{FF2B5EF4-FFF2-40B4-BE49-F238E27FC236}">
                    <a16:creationId xmlns:a16="http://schemas.microsoft.com/office/drawing/2014/main" id="{8B94EBC0-2569-4CBB-A031-31E049DE151A}"/>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92705" y="3211294"/>
                <a:ext cx="794443" cy="794443"/>
              </a:xfrm>
              <a:prstGeom prst="rect">
                <a:avLst/>
              </a:prstGeom>
            </p:spPr>
          </p:pic>
          <p:pic>
            <p:nvPicPr>
              <p:cNvPr id="16" name="Graphic 15" descr="Doctor female with solid fill">
                <a:extLst>
                  <a:ext uri="{FF2B5EF4-FFF2-40B4-BE49-F238E27FC236}">
                    <a16:creationId xmlns:a16="http://schemas.microsoft.com/office/drawing/2014/main" id="{46A5445F-B4CB-6E38-14E5-CE290BF99CFF}"/>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122613" y="3209329"/>
                <a:ext cx="794442" cy="794442"/>
              </a:xfrm>
              <a:prstGeom prst="rect">
                <a:avLst/>
              </a:prstGeom>
            </p:spPr>
          </p:pic>
          <p:pic>
            <p:nvPicPr>
              <p:cNvPr id="17" name="Graphic 16" descr="Doctor male with solid fill">
                <a:extLst>
                  <a:ext uri="{FF2B5EF4-FFF2-40B4-BE49-F238E27FC236}">
                    <a16:creationId xmlns:a16="http://schemas.microsoft.com/office/drawing/2014/main" id="{482078FE-5809-4E41-8C6F-761805AFFD75}"/>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92705" y="4085510"/>
                <a:ext cx="794443" cy="794443"/>
              </a:xfrm>
              <a:prstGeom prst="rect">
                <a:avLst/>
              </a:prstGeom>
            </p:spPr>
          </p:pic>
          <p:pic>
            <p:nvPicPr>
              <p:cNvPr id="18" name="Graphic 17" descr="Doctor female with solid fill">
                <a:extLst>
                  <a:ext uri="{FF2B5EF4-FFF2-40B4-BE49-F238E27FC236}">
                    <a16:creationId xmlns:a16="http://schemas.microsoft.com/office/drawing/2014/main" id="{0227E565-92F5-4738-7AFA-CAE667929A67}"/>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122613" y="4083545"/>
                <a:ext cx="794442" cy="794442"/>
              </a:xfrm>
              <a:prstGeom prst="rect">
                <a:avLst/>
              </a:prstGeom>
            </p:spPr>
          </p:pic>
          <p:sp>
            <p:nvSpPr>
              <p:cNvPr id="19" name="TextBox 18">
                <a:extLst>
                  <a:ext uri="{FF2B5EF4-FFF2-40B4-BE49-F238E27FC236}">
                    <a16:creationId xmlns:a16="http://schemas.microsoft.com/office/drawing/2014/main" id="{32879F4D-E2D7-C885-60F3-51019ECD4C85}"/>
                  </a:ext>
                </a:extLst>
              </p:cNvPr>
              <p:cNvSpPr txBox="1"/>
              <p:nvPr/>
            </p:nvSpPr>
            <p:spPr>
              <a:xfrm>
                <a:off x="1014692" y="2576532"/>
                <a:ext cx="1095615" cy="36933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white"/>
                    </a:solidFill>
                    <a:effectLst/>
                    <a:uLnTx/>
                    <a:uFillTx/>
                  </a:rPr>
                  <a:t>AL</a:t>
                </a:r>
              </a:p>
            </p:txBody>
          </p:sp>
          <p:sp>
            <p:nvSpPr>
              <p:cNvPr id="20" name="TextBox 19">
                <a:extLst>
                  <a:ext uri="{FF2B5EF4-FFF2-40B4-BE49-F238E27FC236}">
                    <a16:creationId xmlns:a16="http://schemas.microsoft.com/office/drawing/2014/main" id="{6BC910CC-8A3F-59EC-1408-DAE2B1032AEE}"/>
                  </a:ext>
                </a:extLst>
              </p:cNvPr>
              <p:cNvSpPr txBox="1"/>
              <p:nvPr/>
            </p:nvSpPr>
            <p:spPr>
              <a:xfrm>
                <a:off x="1014692" y="3464096"/>
                <a:ext cx="1095615" cy="36933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white"/>
                    </a:solidFill>
                    <a:effectLst/>
                    <a:uLnTx/>
                    <a:uFillTx/>
                  </a:rPr>
                  <a:t>ATTRv</a:t>
                </a:r>
              </a:p>
            </p:txBody>
          </p:sp>
          <p:sp>
            <p:nvSpPr>
              <p:cNvPr id="21" name="TextBox 20">
                <a:extLst>
                  <a:ext uri="{FF2B5EF4-FFF2-40B4-BE49-F238E27FC236}">
                    <a16:creationId xmlns:a16="http://schemas.microsoft.com/office/drawing/2014/main" id="{B4D9AF3D-9B7F-C1A2-D6FB-A66D8E76914E}"/>
                  </a:ext>
                </a:extLst>
              </p:cNvPr>
              <p:cNvSpPr txBox="1"/>
              <p:nvPr/>
            </p:nvSpPr>
            <p:spPr>
              <a:xfrm>
                <a:off x="1014692" y="4291468"/>
                <a:ext cx="1095615" cy="36933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white"/>
                    </a:solidFill>
                    <a:effectLst/>
                    <a:uLnTx/>
                    <a:uFillTx/>
                  </a:rPr>
                  <a:t>ATTRwt</a:t>
                </a:r>
              </a:p>
            </p:txBody>
          </p:sp>
          <p:sp>
            <p:nvSpPr>
              <p:cNvPr id="23" name="Rectangle 22">
                <a:extLst>
                  <a:ext uri="{FF2B5EF4-FFF2-40B4-BE49-F238E27FC236}">
                    <a16:creationId xmlns:a16="http://schemas.microsoft.com/office/drawing/2014/main" id="{59690534-F06B-44DF-9E7E-C3E76A4AF7A7}"/>
                  </a:ext>
                  <a:ext uri="{C183D7F6-B498-43B3-948B-1728B52AA6E4}">
                    <adec:decorative xmlns:adec="http://schemas.microsoft.com/office/drawing/2017/decorative" val="1"/>
                  </a:ext>
                </a:extLst>
              </p:cNvPr>
              <p:cNvSpPr/>
              <p:nvPr/>
            </p:nvSpPr>
            <p:spPr>
              <a:xfrm>
                <a:off x="4786980" y="2314620"/>
                <a:ext cx="6339442" cy="794441"/>
              </a:xfrm>
              <a:prstGeom prst="rect">
                <a:avLst/>
              </a:prstGeom>
              <a:solidFill>
                <a:srgbClr val="22959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sp>
            <p:nvSpPr>
              <p:cNvPr id="25" name="TextBox 24">
                <a:extLst>
                  <a:ext uri="{FF2B5EF4-FFF2-40B4-BE49-F238E27FC236}">
                    <a16:creationId xmlns:a16="http://schemas.microsoft.com/office/drawing/2014/main" id="{0D37E79D-543D-3D29-CD35-7A5A4AC3254E}"/>
                  </a:ext>
                </a:extLst>
              </p:cNvPr>
              <p:cNvSpPr txBox="1"/>
              <p:nvPr/>
            </p:nvSpPr>
            <p:spPr>
              <a:xfrm>
                <a:off x="5410797" y="2537728"/>
                <a:ext cx="6623437" cy="92333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prstClr val="white"/>
                    </a:solidFill>
                    <a:effectLst/>
                    <a:uLnTx/>
                    <a:uFillTx/>
                  </a:rPr>
                  <a:t>26% </a:t>
                </a:r>
                <a:r>
                  <a:rPr kumimoji="0" lang="en-US" sz="1600" b="0" i="0" u="none" strike="noStrike" kern="0" cap="none" spc="0" normalizeH="0" baseline="0" noProof="0" dirty="0">
                    <a:ln>
                      <a:noFill/>
                    </a:ln>
                    <a:solidFill>
                      <a:prstClr val="white"/>
                    </a:solidFill>
                    <a:effectLst/>
                    <a:uLnTx/>
                    <a:uFillTx/>
                  </a:rPr>
                  <a:t>reported misdiagnosis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rial" panose="020B0604020202020204"/>
                </a:endParaRPr>
              </a:p>
            </p:txBody>
          </p:sp>
          <p:pic>
            <p:nvPicPr>
              <p:cNvPr id="26" name="Picture 25">
                <a:extLst>
                  <a:ext uri="{FF2B5EF4-FFF2-40B4-BE49-F238E27FC236}">
                    <a16:creationId xmlns:a16="http://schemas.microsoft.com/office/drawing/2014/main" id="{67A3202C-601E-6419-8693-586B4548F12A}"/>
                  </a:ext>
                  <a:ext uri="{C183D7F6-B498-43B3-948B-1728B52AA6E4}">
                    <adec:decorative xmlns:adec="http://schemas.microsoft.com/office/drawing/2017/decorative" val="1"/>
                  </a:ext>
                </a:extLst>
              </p:cNvPr>
              <p:cNvPicPr>
                <a:picLocks noChangeAspect="1"/>
              </p:cNvPicPr>
              <p:nvPr/>
            </p:nvPicPr>
            <p:blipFill rotWithShape="1">
              <a:blip r:embed="rId6" cstate="print">
                <a:lum bright="70000" contrast="-70000"/>
                <a:extLst>
                  <a:ext uri="{BEBA8EAE-BF5A-486C-A8C5-ECC9F3942E4B}">
                    <a14:imgProps xmlns:a14="http://schemas.microsoft.com/office/drawing/2010/main">
                      <a14:imgLayer r:embed="rId7">
                        <a14:imgEffect>
                          <a14:artisticPhotocopy/>
                        </a14:imgEffect>
                      </a14:imgLayer>
                    </a14:imgProps>
                  </a:ext>
                  <a:ext uri="{28A0092B-C50C-407E-A947-70E740481C1C}">
                    <a14:useLocalDpi xmlns:a14="http://schemas.microsoft.com/office/drawing/2010/main" val="0"/>
                  </a:ext>
                </a:extLst>
              </a:blip>
              <a:srcRect b="12986"/>
              <a:stretch/>
            </p:blipFill>
            <p:spPr>
              <a:xfrm>
                <a:off x="4826481" y="2344904"/>
                <a:ext cx="860820" cy="749027"/>
              </a:xfrm>
              <a:prstGeom prst="rect">
                <a:avLst/>
              </a:prstGeom>
            </p:spPr>
          </p:pic>
          <p:sp>
            <p:nvSpPr>
              <p:cNvPr id="27" name="Rectangle 26">
                <a:extLst>
                  <a:ext uri="{FF2B5EF4-FFF2-40B4-BE49-F238E27FC236}">
                    <a16:creationId xmlns:a16="http://schemas.microsoft.com/office/drawing/2014/main" id="{FF89C491-2926-7A84-032C-1518D0F33845}"/>
                  </a:ext>
                  <a:ext uri="{C183D7F6-B498-43B3-948B-1728B52AA6E4}">
                    <adec:decorative xmlns:adec="http://schemas.microsoft.com/office/drawing/2017/decorative" val="1"/>
                  </a:ext>
                </a:extLst>
              </p:cNvPr>
              <p:cNvSpPr/>
              <p:nvPr/>
            </p:nvSpPr>
            <p:spPr>
              <a:xfrm>
                <a:off x="4786980" y="3205376"/>
                <a:ext cx="6339442" cy="794441"/>
              </a:xfrm>
              <a:prstGeom prst="rect">
                <a:avLst/>
              </a:prstGeom>
              <a:solidFill>
                <a:srgbClr val="FFC000">
                  <a:lumMod val="75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sp>
            <p:nvSpPr>
              <p:cNvPr id="28" name="TextBox 27">
                <a:extLst>
                  <a:ext uri="{FF2B5EF4-FFF2-40B4-BE49-F238E27FC236}">
                    <a16:creationId xmlns:a16="http://schemas.microsoft.com/office/drawing/2014/main" id="{6065533C-67BB-7838-8CE0-417A51B7EA76}"/>
                  </a:ext>
                </a:extLst>
              </p:cNvPr>
              <p:cNvSpPr txBox="1"/>
              <p:nvPr/>
            </p:nvSpPr>
            <p:spPr>
              <a:xfrm>
                <a:off x="5393988" y="3400319"/>
                <a:ext cx="6623437" cy="64633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prstClr val="white"/>
                    </a:solidFill>
                    <a:effectLst/>
                    <a:uLnTx/>
                    <a:uFillTx/>
                  </a:rPr>
                  <a:t>18% </a:t>
                </a:r>
                <a:r>
                  <a:rPr kumimoji="0" lang="en-US" sz="1600" b="0" i="0" u="none" strike="noStrike" kern="0" cap="none" spc="0" normalizeH="0" baseline="0" noProof="0" dirty="0">
                    <a:ln>
                      <a:noFill/>
                    </a:ln>
                    <a:solidFill>
                      <a:prstClr val="white"/>
                    </a:solidFill>
                    <a:effectLst/>
                    <a:uLnTx/>
                    <a:uFillTx/>
                  </a:rPr>
                  <a:t>reported trouble getting tested</a:t>
                </a:r>
                <a:endParaRPr kumimoji="0" lang="en-US" sz="1800" b="0" i="0" u="none" strike="noStrike" kern="0" cap="none" spc="0" normalizeH="0" baseline="0" noProof="0" dirty="0">
                  <a:ln>
                    <a:noFill/>
                  </a:ln>
                  <a:solidFill>
                    <a:prstClr val="white"/>
                  </a:solidFill>
                  <a:effectLst/>
                  <a:uLnTx/>
                  <a:uFillTx/>
                </a:endParaRPr>
              </a:p>
            </p:txBody>
          </p:sp>
          <p:sp>
            <p:nvSpPr>
              <p:cNvPr id="29" name="Rectangle 28">
                <a:extLst>
                  <a:ext uri="{FF2B5EF4-FFF2-40B4-BE49-F238E27FC236}">
                    <a16:creationId xmlns:a16="http://schemas.microsoft.com/office/drawing/2014/main" id="{B012D1B6-A43E-246E-80E7-D5D112F5430C}"/>
                  </a:ext>
                  <a:ext uri="{C183D7F6-B498-43B3-948B-1728B52AA6E4}">
                    <adec:decorative xmlns:adec="http://schemas.microsoft.com/office/drawing/2017/decorative" val="1"/>
                  </a:ext>
                </a:extLst>
              </p:cNvPr>
              <p:cNvSpPr/>
              <p:nvPr/>
            </p:nvSpPr>
            <p:spPr>
              <a:xfrm>
                <a:off x="4786980" y="4097458"/>
                <a:ext cx="6339442" cy="794441"/>
              </a:xfrm>
              <a:prstGeom prst="rect">
                <a:avLst/>
              </a:prstGeom>
              <a:solidFill>
                <a:sysClr val="windowText" lastClr="000000">
                  <a:lumMod val="65000"/>
                  <a:lumOff val="35000"/>
                </a:sys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endParaRPr>
              </a:p>
            </p:txBody>
          </p:sp>
          <p:sp>
            <p:nvSpPr>
              <p:cNvPr id="30" name="TextBox 29">
                <a:extLst>
                  <a:ext uri="{FF2B5EF4-FFF2-40B4-BE49-F238E27FC236}">
                    <a16:creationId xmlns:a16="http://schemas.microsoft.com/office/drawing/2014/main" id="{55B2F193-211B-DD42-C47F-FD6BDA80FB72}"/>
                  </a:ext>
                </a:extLst>
              </p:cNvPr>
              <p:cNvSpPr txBox="1"/>
              <p:nvPr/>
            </p:nvSpPr>
            <p:spPr>
              <a:xfrm>
                <a:off x="5434927" y="4296397"/>
                <a:ext cx="6623437" cy="64633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prstClr val="white"/>
                    </a:solidFill>
                    <a:effectLst/>
                    <a:uLnTx/>
                    <a:uFillTx/>
                  </a:rPr>
                  <a:t>14% </a:t>
                </a:r>
                <a:r>
                  <a:rPr kumimoji="0" lang="en-US" sz="1600" b="0" i="0" u="none" strike="noStrike" kern="0" cap="none" spc="0" normalizeH="0" baseline="0" noProof="0" dirty="0">
                    <a:ln>
                      <a:noFill/>
                    </a:ln>
                    <a:solidFill>
                      <a:prstClr val="white"/>
                    </a:solidFill>
                    <a:effectLst/>
                    <a:uLnTx/>
                    <a:uFillTx/>
                  </a:rPr>
                  <a:t>reported trouble finding a specialist</a:t>
                </a:r>
                <a:endParaRPr kumimoji="0" lang="en-US" sz="1800" b="0" i="0" u="none" strike="noStrike" kern="0" cap="none" spc="0" normalizeH="0" baseline="0" noProof="0" dirty="0">
                  <a:ln>
                    <a:noFill/>
                  </a:ln>
                  <a:solidFill>
                    <a:prstClr val="white"/>
                  </a:solidFill>
                  <a:effectLst/>
                  <a:uLnTx/>
                  <a:uFillTx/>
                </a:endParaRPr>
              </a:p>
            </p:txBody>
          </p:sp>
          <p:sp>
            <p:nvSpPr>
              <p:cNvPr id="31" name="TextBox 30">
                <a:extLst>
                  <a:ext uri="{FF2B5EF4-FFF2-40B4-BE49-F238E27FC236}">
                    <a16:creationId xmlns:a16="http://schemas.microsoft.com/office/drawing/2014/main" id="{9FE82515-643B-C6AD-483F-68B835BA2D18}"/>
                  </a:ext>
                </a:extLst>
              </p:cNvPr>
              <p:cNvSpPr txBox="1"/>
              <p:nvPr/>
            </p:nvSpPr>
            <p:spPr>
              <a:xfrm>
                <a:off x="4722319" y="1970009"/>
                <a:ext cx="6432899"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Top three barriers to diagnosis for patients with AL amyloidosis, ATTRwt, and ATTRv: </a:t>
                </a:r>
              </a:p>
            </p:txBody>
          </p:sp>
          <p:pic>
            <p:nvPicPr>
              <p:cNvPr id="32" name="Picture 31">
                <a:extLst>
                  <a:ext uri="{FF2B5EF4-FFF2-40B4-BE49-F238E27FC236}">
                    <a16:creationId xmlns:a16="http://schemas.microsoft.com/office/drawing/2014/main" id="{7D9B46D8-8A79-A086-F8BC-B80C2477153E}"/>
                  </a:ext>
                  <a:ext uri="{C183D7F6-B498-43B3-948B-1728B52AA6E4}">
                    <adec:decorative xmlns:adec="http://schemas.microsoft.com/office/drawing/2017/decorative" val="1"/>
                  </a:ext>
                </a:extLst>
              </p:cNvPr>
              <p:cNvPicPr>
                <a:picLocks noChangeAspect="1"/>
              </p:cNvPicPr>
              <p:nvPr/>
            </p:nvPicPr>
            <p:blipFill rotWithShape="1">
              <a:blip r:embed="rId8" cstate="print">
                <a:lum bright="70000" contrast="-70000"/>
                <a:extLst>
                  <a:ext uri="{BEBA8EAE-BF5A-486C-A8C5-ECC9F3942E4B}">
                    <a14:imgProps xmlns:a14="http://schemas.microsoft.com/office/drawing/2010/main">
                      <a14:imgLayer r:embed="rId9">
                        <a14:imgEffect>
                          <a14:artisticPhotocopy/>
                        </a14:imgEffect>
                      </a14:imgLayer>
                    </a14:imgProps>
                  </a:ext>
                  <a:ext uri="{28A0092B-C50C-407E-A947-70E740481C1C}">
                    <a14:useLocalDpi xmlns:a14="http://schemas.microsoft.com/office/drawing/2010/main" val="0"/>
                  </a:ext>
                </a:extLst>
              </a:blip>
              <a:srcRect b="12986"/>
              <a:stretch/>
            </p:blipFill>
            <p:spPr>
              <a:xfrm>
                <a:off x="4803713" y="3297325"/>
                <a:ext cx="741580" cy="645273"/>
              </a:xfrm>
              <a:prstGeom prst="rect">
                <a:avLst/>
              </a:prstGeom>
            </p:spPr>
          </p:pic>
          <p:sp>
            <p:nvSpPr>
              <p:cNvPr id="33" name="TextBox 32">
                <a:extLst>
                  <a:ext uri="{FF2B5EF4-FFF2-40B4-BE49-F238E27FC236}">
                    <a16:creationId xmlns:a16="http://schemas.microsoft.com/office/drawing/2014/main" id="{35E84670-2311-394B-97D8-C82C3BF42B6E}"/>
                  </a:ext>
                </a:extLst>
              </p:cNvPr>
              <p:cNvSpPr txBox="1"/>
              <p:nvPr/>
            </p:nvSpPr>
            <p:spPr>
              <a:xfrm>
                <a:off x="4751116" y="4960510"/>
                <a:ext cx="6375306" cy="523220"/>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rPr>
                  <a:t>Although they still reported facing barriers, patients with ATTRwt reported facing fewer barriers than those with AL amyloidosis or ATTRv</a:t>
                </a:r>
              </a:p>
            </p:txBody>
          </p:sp>
          <p:cxnSp>
            <p:nvCxnSpPr>
              <p:cNvPr id="35" name="Straight Connector 34">
                <a:extLst>
                  <a:ext uri="{FF2B5EF4-FFF2-40B4-BE49-F238E27FC236}">
                    <a16:creationId xmlns:a16="http://schemas.microsoft.com/office/drawing/2014/main" id="{431609D4-9992-1B16-4797-46ECDF22BDFD}"/>
                  </a:ext>
                </a:extLst>
              </p:cNvPr>
              <p:cNvCxnSpPr/>
              <p:nvPr/>
            </p:nvCxnSpPr>
            <p:spPr>
              <a:xfrm>
                <a:off x="4459127" y="1694119"/>
                <a:ext cx="0" cy="3612837"/>
              </a:xfrm>
              <a:prstGeom prst="line">
                <a:avLst/>
              </a:prstGeom>
              <a:noFill/>
              <a:ln w="6350" cap="flat" cmpd="sng" algn="ctr">
                <a:solidFill>
                  <a:srgbClr val="E7E6E6">
                    <a:lumMod val="75000"/>
                  </a:srgbClr>
                </a:solidFill>
                <a:prstDash val="solid"/>
                <a:miter lim="800000"/>
              </a:ln>
              <a:effectLst/>
            </p:spPr>
          </p:cxnSp>
          <p:pic>
            <p:nvPicPr>
              <p:cNvPr id="36" name="Graphic 35" descr="Doctor female with solid fill">
                <a:extLst>
                  <a:ext uri="{FF2B5EF4-FFF2-40B4-BE49-F238E27FC236}">
                    <a16:creationId xmlns:a16="http://schemas.microsoft.com/office/drawing/2014/main" id="{EA2D75D4-654C-D631-139D-187221CE353E}"/>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803713" y="4108849"/>
                <a:ext cx="794442" cy="794442"/>
              </a:xfrm>
              <a:prstGeom prst="rect">
                <a:avLst/>
              </a:prstGeom>
            </p:spPr>
          </p:pic>
          <p:pic>
            <p:nvPicPr>
              <p:cNvPr id="37" name="Graphic 36" descr="Doctor female with solid fill">
                <a:extLst>
                  <a:ext uri="{FF2B5EF4-FFF2-40B4-BE49-F238E27FC236}">
                    <a16:creationId xmlns:a16="http://schemas.microsoft.com/office/drawing/2014/main" id="{C2141BE3-F554-6B38-D021-73FA43544981}"/>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275868" y="2310354"/>
                <a:ext cx="794443" cy="794443"/>
              </a:xfrm>
              <a:prstGeom prst="rect">
                <a:avLst/>
              </a:prstGeom>
            </p:spPr>
          </p:pic>
          <p:pic>
            <p:nvPicPr>
              <p:cNvPr id="38" name="Graphic 37" descr="Doctor female with solid fill">
                <a:extLst>
                  <a:ext uri="{FF2B5EF4-FFF2-40B4-BE49-F238E27FC236}">
                    <a16:creationId xmlns:a16="http://schemas.microsoft.com/office/drawing/2014/main" id="{8E7544DF-E6AB-EDB9-A64C-3F9FFEAA20A1}"/>
                  </a:ext>
                </a:extLst>
              </p:cNvPr>
              <p:cNvPicPr>
                <a:picLocks noChangeAspect="1"/>
              </p:cNvPicPr>
              <p:nvPr/>
            </p:nvPicPr>
            <p:blipFill>
              <a:blip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275868" y="3205374"/>
                <a:ext cx="794443" cy="794443"/>
              </a:xfrm>
              <a:prstGeom prst="rect">
                <a:avLst/>
              </a:prstGeom>
            </p:spPr>
          </p:pic>
          <p:sp>
            <p:nvSpPr>
              <p:cNvPr id="42" name="TextBox 41">
                <a:extLst>
                  <a:ext uri="{FF2B5EF4-FFF2-40B4-BE49-F238E27FC236}">
                    <a16:creationId xmlns:a16="http://schemas.microsoft.com/office/drawing/2014/main" id="{D4FE63D9-56E6-61C7-36A6-0FD3EF9DA373}"/>
                  </a:ext>
                </a:extLst>
              </p:cNvPr>
              <p:cNvSpPr txBox="1"/>
              <p:nvPr/>
            </p:nvSpPr>
            <p:spPr>
              <a:xfrm>
                <a:off x="4621806" y="1664997"/>
                <a:ext cx="8821271" cy="338554"/>
              </a:xfrm>
              <a:prstGeom prst="rect">
                <a:avLst/>
              </a:prstGeom>
              <a:noFill/>
            </p:spPr>
            <p:txBody>
              <a:bodyPr wrap="square" rtlCol="0">
                <a:spAutoFit/>
              </a:bodyPr>
              <a:lstStyle/>
              <a:p>
                <a:pPr>
                  <a:defRPr/>
                </a:pPr>
                <a:r>
                  <a:rPr lang="en-US" sz="1600" b="1" dirty="0">
                    <a:solidFill>
                      <a:srgbClr val="002060"/>
                    </a:solidFill>
                    <a:cs typeface="Arial" panose="020B0604020202020204" pitchFamily="34" charset="0"/>
                  </a:rPr>
                  <a:t>Barriers to diagnosis</a:t>
                </a:r>
              </a:p>
            </p:txBody>
          </p:sp>
        </p:grpSp>
      </p:grpSp>
    </p:spTree>
    <p:extLst>
      <p:ext uri="{BB962C8B-B14F-4D97-AF65-F5344CB8AC3E}">
        <p14:creationId xmlns:p14="http://schemas.microsoft.com/office/powerpoint/2010/main" val="38406733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90F2B0A-F749-EAD8-92E5-88B220007C50}"/>
              </a:ext>
            </a:extLst>
          </p:cNvPr>
          <p:cNvSpPr txBox="1"/>
          <p:nvPr/>
        </p:nvSpPr>
        <p:spPr>
          <a:xfrm>
            <a:off x="2772375" y="172674"/>
            <a:ext cx="8647722" cy="107721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rPr>
              <a:t>Economic and system burden of amyloidosis </a:t>
            </a:r>
            <a:br>
              <a:rPr kumimoji="0" lang="en-US" sz="3200" b="0" i="0" u="none" strike="noStrike" kern="0" cap="none" spc="0" normalizeH="0" baseline="0" noProof="0" dirty="0">
                <a:ln>
                  <a:noFill/>
                </a:ln>
                <a:solidFill>
                  <a:prstClr val="black"/>
                </a:solidFill>
                <a:effectLst/>
                <a:uLnTx/>
                <a:uFillTx/>
              </a:rPr>
            </a:br>
            <a:r>
              <a:rPr kumimoji="0" lang="en-US" sz="3200" b="0" i="0" u="none" strike="noStrike" kern="0" cap="none" spc="0" normalizeH="0" baseline="0" noProof="0" dirty="0">
                <a:ln>
                  <a:noFill/>
                </a:ln>
                <a:solidFill>
                  <a:prstClr val="black"/>
                </a:solidFill>
                <a:effectLst/>
                <a:uLnTx/>
                <a:uFillTx/>
              </a:rPr>
              <a:t>on healthcare services</a:t>
            </a:r>
          </a:p>
        </p:txBody>
      </p:sp>
      <p:sp>
        <p:nvSpPr>
          <p:cNvPr id="5" name="TextBox 4">
            <a:extLst>
              <a:ext uri="{FF2B5EF4-FFF2-40B4-BE49-F238E27FC236}">
                <a16:creationId xmlns:a16="http://schemas.microsoft.com/office/drawing/2014/main" id="{28D93162-5134-AE55-4C89-6A5C1D4C0D77}"/>
              </a:ext>
            </a:extLst>
          </p:cNvPr>
          <p:cNvSpPr txBox="1"/>
          <p:nvPr/>
        </p:nvSpPr>
        <p:spPr>
          <a:xfrm>
            <a:off x="617249" y="1285332"/>
            <a:ext cx="10464224" cy="369332"/>
          </a:xfrm>
          <a:prstGeom prst="rect">
            <a:avLst/>
          </a:prstGeom>
          <a:solidFill>
            <a:sysClr val="window" lastClr="FFFFFF">
              <a:lumMod val="95000"/>
            </a:sysClr>
          </a:solid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rPr>
              <a:t>Amyloidosis places a disproportionate burden on hospitals and healthcare systems relative to its rarity: </a:t>
            </a:r>
            <a:endParaRPr kumimoji="0" lang="en-US" sz="1800" b="0" i="0" u="none" strike="noStrike" kern="0" cap="none" spc="0" normalizeH="0" baseline="0" noProof="0" dirty="0">
              <a:ln>
                <a:noFill/>
              </a:ln>
              <a:solidFill>
                <a:sysClr val="windowText" lastClr="000000"/>
              </a:solidFill>
              <a:effectLst/>
              <a:uLnTx/>
              <a:uFillTx/>
            </a:endParaRPr>
          </a:p>
        </p:txBody>
      </p:sp>
      <p:sp>
        <p:nvSpPr>
          <p:cNvPr id="6" name="TextBox 5">
            <a:extLst>
              <a:ext uri="{FF2B5EF4-FFF2-40B4-BE49-F238E27FC236}">
                <a16:creationId xmlns:a16="http://schemas.microsoft.com/office/drawing/2014/main" id="{2048AAAC-0C30-48E2-643D-9656020CEB88}"/>
              </a:ext>
            </a:extLst>
          </p:cNvPr>
          <p:cNvSpPr txBox="1"/>
          <p:nvPr/>
        </p:nvSpPr>
        <p:spPr>
          <a:xfrm>
            <a:off x="617248" y="1729500"/>
            <a:ext cx="5697449" cy="4616648"/>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rPr>
              <a:t>Delayed diagnosis drives repeated system use</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400" b="0" i="0" u="none" strike="noStrike" kern="0" cap="none" spc="0" normalizeH="0" baseline="0" noProof="0" dirty="0">
                <a:ln>
                  <a:noFill/>
                </a:ln>
                <a:solidFill>
                  <a:sysClr val="windowText" lastClr="000000"/>
                </a:solidFill>
                <a:effectLst/>
                <a:uLnTx/>
                <a:uFillTx/>
              </a:rPr>
              <a:t>Multiple appointments, investigations, and referrals across specialties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400" b="0" i="0" u="none" strike="noStrike" kern="0" cap="none" spc="0" normalizeH="0" baseline="0" noProof="0" dirty="0">
                <a:ln>
                  <a:noFill/>
                </a:ln>
                <a:solidFill>
                  <a:sysClr val="windowText" lastClr="000000"/>
                </a:solidFill>
                <a:effectLst/>
                <a:uLnTx/>
                <a:uFillTx/>
              </a:rPr>
              <a:t>Median ~17 hospital interactions and 3 inpatient admissions </a:t>
            </a:r>
            <a:br>
              <a:rPr kumimoji="0" lang="en-US" sz="1400" b="0" i="0" u="none" strike="noStrike" kern="0" cap="none" spc="0" normalizeH="0" baseline="0" noProof="0" dirty="0">
                <a:ln>
                  <a:noFill/>
                </a:ln>
                <a:solidFill>
                  <a:sysClr val="windowText" lastClr="000000"/>
                </a:solidFill>
                <a:effectLst/>
                <a:uLnTx/>
                <a:uFillTx/>
              </a:rPr>
            </a:br>
            <a:r>
              <a:rPr kumimoji="0" lang="en-US" sz="1400" b="0" i="0" u="none" strike="noStrike" kern="0" cap="none" spc="0" normalizeH="0" baseline="0" noProof="0" dirty="0">
                <a:ln>
                  <a:noFill/>
                </a:ln>
                <a:solidFill>
                  <a:sysClr val="windowText" lastClr="000000"/>
                </a:solidFill>
                <a:effectLst/>
                <a:uLnTx/>
                <a:uFillTx/>
              </a:rPr>
              <a:t>before diagnosis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endParaRPr kumimoji="0" lang="en-US" sz="1400" b="0" i="0" u="none" strike="noStrike" kern="0" cap="none" spc="0" normalizeH="0" baseline="0" noProof="0" dirty="0">
              <a:ln>
                <a:noFill/>
              </a:ln>
              <a:solidFill>
                <a:sysClr val="windowText" lastClr="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rPr>
              <a:t>Patients often present with advanced disease, resulting in higher rates of:</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400" b="0" i="0" u="none" strike="noStrike" kern="0" cap="none" spc="0" normalizeH="0" baseline="0" noProof="0" dirty="0">
                <a:ln>
                  <a:noFill/>
                </a:ln>
                <a:solidFill>
                  <a:sysClr val="windowText" lastClr="000000"/>
                </a:solidFill>
                <a:effectLst/>
                <a:uLnTx/>
                <a:uFillTx/>
              </a:rPr>
              <a:t>Emergency admissions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400" b="0" i="0" u="none" strike="noStrike" kern="0" cap="none" spc="0" normalizeH="0" baseline="0" noProof="0" dirty="0">
                <a:ln>
                  <a:noFill/>
                </a:ln>
                <a:solidFill>
                  <a:sysClr val="windowText" lastClr="000000"/>
                </a:solidFill>
                <a:effectLst/>
                <a:uLnTx/>
                <a:uFillTx/>
              </a:rPr>
              <a:t>Prolonged inpatient stays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400" b="0" i="0" u="none" strike="noStrike" kern="0" cap="none" spc="0" normalizeH="0" baseline="0" noProof="0" dirty="0">
                <a:ln>
                  <a:noFill/>
                </a:ln>
                <a:solidFill>
                  <a:sysClr val="windowText" lastClr="000000"/>
                </a:solidFill>
                <a:effectLst/>
                <a:uLnTx/>
                <a:uFillTx/>
              </a:rPr>
              <a:t>Critical care or high‑dependency use</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400" b="0" i="0" u="none" strike="noStrike" kern="0" cap="none" spc="0" normalizeH="0" baseline="0" noProof="0" dirty="0">
                <a:ln>
                  <a:noFill/>
                </a:ln>
                <a:solidFill>
                  <a:sysClr val="windowText" lastClr="000000"/>
                </a:solidFill>
                <a:effectLst/>
                <a:uLnTx/>
                <a:uFillTx/>
              </a:rPr>
              <a:t>Sharp cost escalation for ATTR-CM: ~€6,800 (NYHA II) → ~€62,900 (NYHA IV), driven by inpatient care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ysClr val="windowText" lastClr="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rPr>
              <a:t>Fragmented care pathways create inefficiency</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400" b="0" i="0" u="none" strike="noStrike" kern="0" cap="none" spc="0" normalizeH="0" baseline="0" noProof="0" dirty="0">
                <a:ln>
                  <a:noFill/>
                </a:ln>
                <a:solidFill>
                  <a:sysClr val="windowText" lastClr="000000"/>
                </a:solidFill>
                <a:effectLst/>
                <a:uLnTx/>
                <a:uFillTx/>
              </a:rPr>
              <a:t>Duplication of diagnostics (imaging, biopsies, blood tests)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400" b="0" i="0" u="none" strike="noStrike" kern="0" cap="none" spc="0" normalizeH="0" baseline="0" noProof="0" dirty="0">
                <a:ln>
                  <a:noFill/>
                </a:ln>
                <a:solidFill>
                  <a:sysClr val="windowText" lastClr="000000"/>
                </a:solidFill>
                <a:effectLst/>
                <a:uLnTx/>
                <a:uFillTx/>
              </a:rPr>
              <a:t>Lack of coordinated oversight of investigations and management</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ysClr val="windowText" lastClr="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rPr>
              <a:t>High clinical and treatment burden</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400" b="0" i="0" u="none" strike="noStrike" kern="0" cap="none" spc="0" normalizeH="0" baseline="0" noProof="0" dirty="0">
                <a:ln>
                  <a:noFill/>
                </a:ln>
                <a:solidFill>
                  <a:sysClr val="windowText" lastClr="000000"/>
                </a:solidFill>
                <a:effectLst/>
                <a:uLnTx/>
                <a:uFillTx/>
              </a:rPr>
              <a:t>~25% of patients with ATTRv require emergency care or hospitalization</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400" b="0" i="0" u="none" strike="noStrike" kern="0" cap="none" spc="0" normalizeH="0" baseline="0" noProof="0" dirty="0">
                <a:ln>
                  <a:noFill/>
                </a:ln>
                <a:solidFill>
                  <a:sysClr val="windowText" lastClr="000000"/>
                </a:solidFill>
                <a:effectLst/>
                <a:uLnTx/>
                <a:uFillTx/>
              </a:rPr>
              <a:t>Management often involves complex and high‑cost therapies requiring specialist input</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ysClr val="windowText" lastClr="000000"/>
              </a:solidFill>
              <a:effectLst/>
              <a:uLnTx/>
              <a:uFillTx/>
            </a:endParaRPr>
          </a:p>
        </p:txBody>
      </p:sp>
      <p:sp>
        <p:nvSpPr>
          <p:cNvPr id="7" name="TextBox 6">
            <a:extLst>
              <a:ext uri="{FF2B5EF4-FFF2-40B4-BE49-F238E27FC236}">
                <a16:creationId xmlns:a16="http://schemas.microsoft.com/office/drawing/2014/main" id="{4263CAF5-6829-C141-9A3B-EF92E4419AF6}"/>
              </a:ext>
            </a:extLst>
          </p:cNvPr>
          <p:cNvSpPr txBox="1"/>
          <p:nvPr/>
        </p:nvSpPr>
        <p:spPr>
          <a:xfrm>
            <a:off x="6467097" y="1739099"/>
            <a:ext cx="4953000" cy="2893100"/>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rPr>
              <a:t>Lack of coordination increases risk and cost</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400" b="0" i="0" u="none" strike="noStrike" kern="0" cap="none" spc="0" normalizeH="0" baseline="0" noProof="0" dirty="0">
                <a:ln>
                  <a:noFill/>
                </a:ln>
                <a:solidFill>
                  <a:sysClr val="windowText" lastClr="000000"/>
                </a:solidFill>
                <a:effectLst/>
                <a:uLnTx/>
                <a:uFillTx/>
              </a:rPr>
              <a:t>Inefficient resource use and treatment delays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400" b="0" i="0" u="none" strike="noStrike" kern="0" cap="none" spc="0" normalizeH="0" baseline="0" noProof="0" dirty="0">
                <a:ln>
                  <a:noFill/>
                </a:ln>
                <a:solidFill>
                  <a:sysClr val="windowText" lastClr="000000"/>
                </a:solidFill>
                <a:effectLst/>
                <a:uLnTx/>
                <a:uFillTx/>
              </a:rPr>
              <a:t>Higher complication rates and avoidable readmissions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400" b="0" i="0" u="none" strike="noStrike" kern="0" cap="none" spc="0" normalizeH="0" baseline="0" noProof="0" dirty="0">
                <a:ln>
                  <a:noFill/>
                </a:ln>
                <a:solidFill>
                  <a:sysClr val="windowText" lastClr="000000"/>
                </a:solidFill>
                <a:effectLst/>
                <a:uLnTx/>
                <a:uFillTx/>
              </a:rPr>
              <a:t>Ongoing high resource utilization even after diagnosis</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dirty="0">
              <a:ln>
                <a:noFill/>
              </a:ln>
              <a:solidFill>
                <a:sysClr val="windowText" lastClr="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sysClr val="windowText" lastClr="000000"/>
                </a:solidFill>
                <a:effectLst/>
                <a:uLnTx/>
                <a:uFillTx/>
              </a:rPr>
              <a:t>Earlier diagnosis improves outcomes and reduces burden</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1" u="none" strike="noStrike" kern="0" cap="none" spc="0" normalizeH="0" baseline="0" noProof="0" dirty="0">
                <a:ln>
                  <a:noFill/>
                </a:ln>
                <a:solidFill>
                  <a:srgbClr val="1F497D"/>
                </a:solidFill>
                <a:effectLst/>
                <a:uLnTx/>
                <a:uFillTx/>
              </a:rPr>
              <a:t>Example from Spain:</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400" b="0" i="0" u="none" strike="noStrike" kern="0" cap="none" spc="0" normalizeH="0" baseline="0" noProof="0" dirty="0">
                <a:ln>
                  <a:noFill/>
                </a:ln>
                <a:solidFill>
                  <a:sysClr val="windowText" lastClr="000000"/>
                </a:solidFill>
                <a:effectLst/>
                <a:uLnTx/>
                <a:uFillTx/>
              </a:rPr>
              <a:t>~10% absolute reduction in cardiovascular hospitalizations in the first year after diagnosis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400" b="0" i="0" u="none" strike="noStrike" kern="0" cap="none" spc="0" normalizeH="0" baseline="0" noProof="0" dirty="0">
                <a:ln>
                  <a:noFill/>
                </a:ln>
                <a:solidFill>
                  <a:sysClr val="windowText" lastClr="000000"/>
                </a:solidFill>
                <a:effectLst/>
                <a:uLnTx/>
                <a:uFillTx/>
              </a:rPr>
              <a:t>~101 hospitalizations avoided per 1,000 patients in year 1</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400" b="0" i="0" u="none" strike="noStrike" kern="0" cap="none" spc="0" normalizeH="0" baseline="0" noProof="0" dirty="0">
                <a:ln>
                  <a:noFill/>
                </a:ln>
                <a:solidFill>
                  <a:sysClr val="windowText" lastClr="000000"/>
                </a:solidFill>
                <a:effectLst/>
                <a:uLnTx/>
                <a:uFillTx/>
              </a:rPr>
              <a:t>~139 hospitalizations avoided over 5 years (~€640k savings)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400" b="0" i="0" u="none" strike="noStrike" kern="0" cap="none" spc="0" normalizeH="0" baseline="0" noProof="0" dirty="0">
                <a:ln>
                  <a:noFill/>
                </a:ln>
                <a:solidFill>
                  <a:sysClr val="windowText" lastClr="000000"/>
                </a:solidFill>
                <a:effectLst/>
                <a:uLnTx/>
                <a:uFillTx/>
              </a:rPr>
              <a:t>Long‑term per‑patient savings of ~€2,000–€3,000 as care becomes more coordinated</a:t>
            </a:r>
          </a:p>
        </p:txBody>
      </p:sp>
      <p:sp>
        <p:nvSpPr>
          <p:cNvPr id="4" name="TextBox 3">
            <a:extLst>
              <a:ext uri="{FF2B5EF4-FFF2-40B4-BE49-F238E27FC236}">
                <a16:creationId xmlns:a16="http://schemas.microsoft.com/office/drawing/2014/main" id="{AED8E1F5-D013-564A-732E-FDCAB0B5CA89}"/>
              </a:ext>
            </a:extLst>
          </p:cNvPr>
          <p:cNvSpPr txBox="1"/>
          <p:nvPr/>
        </p:nvSpPr>
        <p:spPr>
          <a:xfrm>
            <a:off x="6467097" y="4994417"/>
            <a:ext cx="4724399" cy="1200329"/>
          </a:xfrm>
          <a:prstGeom prst="rect">
            <a:avLst/>
          </a:prstGeom>
          <a:solidFill>
            <a:srgbClr val="B9FDFE"/>
          </a:solid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rPr>
              <a:t>A multidisciplinary amyloidosis service creates an opportunity to improve outcomes while using </a:t>
            </a:r>
            <a:r>
              <a:rPr kumimoji="0" lang="en-US" sz="1800" b="1" i="0" u="none" strike="noStrike" kern="0" cap="none" spc="0" normalizeH="0" baseline="0" noProof="0" dirty="0">
                <a:ln>
                  <a:noFill/>
                </a:ln>
                <a:solidFill>
                  <a:prstClr val="black"/>
                </a:solidFill>
                <a:effectLst/>
                <a:uLnTx/>
                <a:uFillTx/>
              </a:rPr>
              <a:t>resources more efficiently</a:t>
            </a:r>
            <a:r>
              <a:rPr kumimoji="0" lang="en-US" sz="1800" b="0" i="0" u="none" strike="noStrike" kern="0" cap="none" spc="0" normalizeH="0" baseline="0" noProof="0" dirty="0">
                <a:ln>
                  <a:noFill/>
                </a:ln>
                <a:solidFill>
                  <a:prstClr val="black"/>
                </a:solidFill>
                <a:effectLst/>
                <a:uLnTx/>
                <a:uFillTx/>
              </a:rPr>
              <a:t>, rather than adding cost.</a:t>
            </a:r>
            <a:endParaRPr kumimoji="0" lang="en-US" sz="1800" b="0" i="0" u="none" strike="noStrike" kern="0" cap="none" spc="0" normalizeH="0" baseline="0" noProof="0" dirty="0">
              <a:ln>
                <a:noFill/>
              </a:ln>
              <a:solidFill>
                <a:sysClr val="windowText" lastClr="000000"/>
              </a:solidFill>
              <a:effectLst/>
              <a:uLnTx/>
              <a:uFillTx/>
            </a:endParaRPr>
          </a:p>
        </p:txBody>
      </p:sp>
      <p:sp>
        <p:nvSpPr>
          <p:cNvPr id="8" name="Footer Placeholder 11">
            <a:extLst>
              <a:ext uri="{FF2B5EF4-FFF2-40B4-BE49-F238E27FC236}">
                <a16:creationId xmlns:a16="http://schemas.microsoft.com/office/drawing/2014/main" id="{F850D094-8C48-6960-BECD-A0CE1B1405C9}"/>
              </a:ext>
            </a:extLst>
          </p:cNvPr>
          <p:cNvSpPr txBox="1">
            <a:spLocks/>
          </p:cNvSpPr>
          <p:nvPr/>
        </p:nvSpPr>
        <p:spPr>
          <a:xfrm>
            <a:off x="493099" y="6381588"/>
            <a:ext cx="10804207" cy="342265"/>
          </a:xfrm>
          <a:prstGeom prst="rect">
            <a:avLst/>
          </a:prstGeom>
        </p:spPr>
        <p:txBody>
          <a:bodyPr lIns="0" tIns="0" rIns="0" bIns="0"/>
          <a:lstStyle>
            <a:defPPr>
              <a:defRPr kern="0"/>
            </a:defPPr>
            <a:lvl1pPr algn="l">
              <a:defRPr sz="1050" b="0">
                <a:solidFill>
                  <a:schemeClr val="tx1"/>
                </a:solidFill>
                <a:latin typeface="+mn-lt"/>
              </a:defRPr>
            </a:lvl1p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black"/>
                </a:solidFill>
                <a:effectLst/>
                <a:uLnTx/>
                <a:uFillTx/>
                <a:latin typeface="Aptos Light"/>
                <a:ea typeface="Calibri"/>
                <a:cs typeface="Arial" panose="020B0604020202020204" pitchFamily="34" charset="0"/>
                <a:sym typeface="Corbel"/>
              </a:rPr>
              <a:t>References: </a:t>
            </a:r>
            <a:r>
              <a:rPr kumimoji="0" lang="en-US" sz="1050" b="0" i="0" u="none" strike="noStrike" kern="1200" cap="none" spc="0" normalizeH="0" baseline="0" noProof="0">
                <a:ln>
                  <a:noFill/>
                </a:ln>
                <a:solidFill>
                  <a:prstClr val="black"/>
                </a:solidFill>
                <a:effectLst/>
                <a:uLnTx/>
                <a:uFillTx/>
                <a:latin typeface="Aptos Light"/>
                <a:ea typeface="Calibri"/>
                <a:cs typeface="Arial" panose="020B0604020202020204" pitchFamily="34" charset="0"/>
                <a:sym typeface="Corbel"/>
              </a:rPr>
              <a:t>Formiga F, et al. Expert Rev Pharmacoecon Outcomes Res. 2021;21(5):1127–1133; Hjalte F, et al. Ann Med. 2023;55(2):2292686; Lane T, et al. Circulation. 2019;140(1):16–26. </a:t>
            </a:r>
          </a:p>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black"/>
                </a:solidFill>
                <a:effectLst/>
                <a:uLnTx/>
                <a:uFillTx/>
                <a:latin typeface="Aptos Light"/>
                <a:ea typeface="Calibri"/>
                <a:cs typeface="Arial" panose="020B0604020202020204" pitchFamily="34" charset="0"/>
                <a:sym typeface="Corbel"/>
              </a:rPr>
              <a:t>Abbreviations: </a:t>
            </a:r>
            <a:r>
              <a:rPr kumimoji="0" lang="en-US" sz="1050" b="0" i="0" u="none" strike="noStrike" kern="1200" cap="none" spc="0" normalizeH="0" baseline="0" noProof="0">
                <a:ln>
                  <a:noFill/>
                </a:ln>
                <a:solidFill>
                  <a:prstClr val="black"/>
                </a:solidFill>
                <a:effectLst/>
                <a:uLnTx/>
                <a:uFillTx/>
                <a:latin typeface="Aptos Light"/>
                <a:ea typeface="Calibri"/>
                <a:cs typeface="Arial" panose="020B0604020202020204" pitchFamily="34" charset="0"/>
                <a:sym typeface="Corbel"/>
              </a:rPr>
              <a:t>ATTR-CM, cardiac transthyretin amyloidosis; </a:t>
            </a:r>
            <a:r>
              <a:rPr kumimoji="0" lang="en-US" sz="1050" b="0" i="0" u="none" strike="noStrike" kern="1200" cap="none" spc="0" normalizeH="0" baseline="0" noProof="0">
                <a:ln>
                  <a:noFill/>
                </a:ln>
                <a:solidFill>
                  <a:prstClr val="black"/>
                </a:solidFill>
                <a:effectLst/>
                <a:uLnTx/>
                <a:uFillTx/>
                <a:latin typeface="Aptos Light"/>
                <a:cs typeface="Arial" panose="020B0604020202020204" pitchFamily="34" charset="0"/>
              </a:rPr>
              <a:t>ATTRv, hereditary transthyretin amyloidosis; NYHA, New York Heart Association.</a:t>
            </a:r>
            <a:r>
              <a:rPr kumimoji="0" lang="en-US" sz="1050" b="0" i="0" u="none" strike="noStrike" kern="1200" cap="none" spc="0" normalizeH="0" baseline="0" noProof="0">
                <a:ln>
                  <a:noFill/>
                </a:ln>
                <a:solidFill>
                  <a:prstClr val="black"/>
                </a:solidFill>
                <a:effectLst/>
                <a:uLnTx/>
                <a:uFillTx/>
                <a:latin typeface="Aptos Light"/>
                <a:ea typeface="Calibri"/>
                <a:cs typeface="Arial" panose="020B0604020202020204" pitchFamily="34" charset="0"/>
                <a:sym typeface="Corbel"/>
              </a:rPr>
              <a:t> </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prstClr val="black"/>
              </a:solidFill>
              <a:effectLst/>
              <a:uLnTx/>
              <a:uFillTx/>
              <a:latin typeface="Aptos Light"/>
            </a:endParaRPr>
          </a:p>
        </p:txBody>
      </p:sp>
    </p:spTree>
    <p:extLst>
      <p:ext uri="{BB962C8B-B14F-4D97-AF65-F5344CB8AC3E}">
        <p14:creationId xmlns:p14="http://schemas.microsoft.com/office/powerpoint/2010/main" val="12974770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165E23-1F0E-BF68-015E-4D19239440F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CE7790C-A72F-A88D-6C1F-5FC7E06980A2}"/>
              </a:ext>
            </a:extLst>
          </p:cNvPr>
          <p:cNvSpPr txBox="1"/>
          <p:nvPr/>
        </p:nvSpPr>
        <p:spPr>
          <a:xfrm>
            <a:off x="2880061" y="217491"/>
            <a:ext cx="8195837" cy="58477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rPr>
              <a:t>Role of multidisciplinary amyloidosis services </a:t>
            </a:r>
          </a:p>
        </p:txBody>
      </p:sp>
      <p:sp>
        <p:nvSpPr>
          <p:cNvPr id="3" name="TextBox 2">
            <a:extLst>
              <a:ext uri="{FF2B5EF4-FFF2-40B4-BE49-F238E27FC236}">
                <a16:creationId xmlns:a16="http://schemas.microsoft.com/office/drawing/2014/main" id="{7B6F4353-B118-1FFF-8BE7-4085BA1430CB}"/>
              </a:ext>
            </a:extLst>
          </p:cNvPr>
          <p:cNvSpPr txBox="1"/>
          <p:nvPr/>
        </p:nvSpPr>
        <p:spPr>
          <a:xfrm>
            <a:off x="592094" y="1055337"/>
            <a:ext cx="11007812" cy="646331"/>
          </a:xfrm>
          <a:prstGeom prst="rect">
            <a:avLst/>
          </a:prstGeom>
          <a:solidFill>
            <a:srgbClr val="B9FDFE"/>
          </a:solidFill>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A multidisciplinary amyloidosis service plays a central role </a:t>
            </a:r>
            <a:br>
              <a:rPr kumimoji="0" lang="en-US" sz="1800" b="0" i="0" u="none" strike="noStrike" kern="0" cap="none" spc="0" normalizeH="0" baseline="0" noProof="0" dirty="0">
                <a:ln>
                  <a:noFill/>
                </a:ln>
                <a:solidFill>
                  <a:sysClr val="windowText" lastClr="000000"/>
                </a:solidFill>
                <a:effectLst/>
                <a:uLnTx/>
                <a:uFillTx/>
              </a:rPr>
            </a:br>
            <a:r>
              <a:rPr kumimoji="0" lang="en-US" sz="1800" b="0" i="0" u="none" strike="noStrike" kern="0" cap="none" spc="0" normalizeH="0" baseline="0" noProof="0" dirty="0">
                <a:ln>
                  <a:noFill/>
                </a:ln>
                <a:solidFill>
                  <a:sysClr val="windowText" lastClr="000000"/>
                </a:solidFill>
                <a:effectLst/>
                <a:uLnTx/>
                <a:uFillTx/>
              </a:rPr>
              <a:t>in delivering timely and coordinated care for a multisystem disease.</a:t>
            </a:r>
          </a:p>
        </p:txBody>
      </p:sp>
      <p:sp>
        <p:nvSpPr>
          <p:cNvPr id="4" name="TextBox 3">
            <a:extLst>
              <a:ext uri="{FF2B5EF4-FFF2-40B4-BE49-F238E27FC236}">
                <a16:creationId xmlns:a16="http://schemas.microsoft.com/office/drawing/2014/main" id="{D05E5912-BB63-29B0-0432-70A3E9F44925}"/>
              </a:ext>
            </a:extLst>
          </p:cNvPr>
          <p:cNvSpPr txBox="1"/>
          <p:nvPr/>
        </p:nvSpPr>
        <p:spPr>
          <a:xfrm>
            <a:off x="592094" y="1835042"/>
            <a:ext cx="5625934" cy="4324261"/>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600"/>
              </a:spcAft>
              <a:buClr>
                <a:srgbClr val="09DDE9"/>
              </a:buClr>
              <a:buSzTx/>
              <a:buFontTx/>
              <a:buNone/>
              <a:tabLst/>
              <a:defRPr/>
            </a:pPr>
            <a:r>
              <a:rPr kumimoji="0" lang="en-US" sz="1600" b="0" i="0" u="none" strike="noStrike" kern="0" cap="none" spc="0" normalizeH="0" baseline="0" noProof="0" dirty="0">
                <a:ln>
                  <a:noFill/>
                </a:ln>
                <a:solidFill>
                  <a:sysClr val="windowText" lastClr="000000"/>
                </a:solidFill>
                <a:effectLst/>
                <a:uLnTx/>
                <a:uFillTx/>
              </a:rPr>
              <a:t>These services provide:</a:t>
            </a:r>
          </a:p>
          <a:p>
            <a:pPr marL="285750" marR="0" lvl="0" indent="-285750" defTabSz="914400" eaLnBrk="1" fontAlgn="auto" latinLnBrk="0" hangingPunct="1">
              <a:lnSpc>
                <a:spcPct val="100000"/>
              </a:lnSpc>
              <a:spcBef>
                <a:spcPts val="0"/>
              </a:spcBef>
              <a:spcAft>
                <a:spcPts val="600"/>
              </a:spcAft>
              <a:buClr>
                <a:srgbClr val="09DDE9"/>
              </a:buClr>
              <a:buSzTx/>
              <a:buFont typeface="Aptos Light" panose="020B0004020202020204" pitchFamily="34" charset="0"/>
              <a:buChar char="+"/>
              <a:tabLst/>
              <a:defRPr/>
            </a:pPr>
            <a:r>
              <a:rPr kumimoji="0" lang="en-US" sz="1600" b="0" i="0" u="none" strike="noStrike" kern="0" cap="none" spc="0" normalizeH="0" baseline="0" noProof="0" dirty="0">
                <a:ln>
                  <a:noFill/>
                </a:ln>
                <a:solidFill>
                  <a:sysClr val="windowText" lastClr="000000"/>
                </a:solidFill>
                <a:effectLst/>
                <a:uLnTx/>
                <a:uFillTx/>
              </a:rPr>
              <a:t>Early and accurate diagnosis through coordinated assessment and specialist input</a:t>
            </a:r>
          </a:p>
          <a:p>
            <a:pPr marL="285750" marR="0" lvl="0" indent="-285750" defTabSz="914400" eaLnBrk="1" fontAlgn="auto" latinLnBrk="0" hangingPunct="1">
              <a:lnSpc>
                <a:spcPct val="100000"/>
              </a:lnSpc>
              <a:spcBef>
                <a:spcPts val="0"/>
              </a:spcBef>
              <a:spcAft>
                <a:spcPts val="600"/>
              </a:spcAft>
              <a:buClr>
                <a:srgbClr val="09DDE9"/>
              </a:buClr>
              <a:buSzTx/>
              <a:buFont typeface="Aptos Light" panose="020B0004020202020204" pitchFamily="34" charset="0"/>
              <a:buChar char="+"/>
              <a:tabLst/>
              <a:defRPr/>
            </a:pPr>
            <a:r>
              <a:rPr kumimoji="0" lang="en-US" sz="1600" b="0" i="0" u="none" strike="noStrike" kern="0" cap="none" spc="0" normalizeH="0" baseline="0" noProof="0" dirty="0">
                <a:ln>
                  <a:noFill/>
                </a:ln>
                <a:solidFill>
                  <a:sysClr val="windowText" lastClr="000000"/>
                </a:solidFill>
                <a:effectLst/>
                <a:uLnTx/>
                <a:uFillTx/>
              </a:rPr>
              <a:t>Integrated decision‑making across cardiology, hematology, neurology, nephrology, and other relevant specialties</a:t>
            </a:r>
          </a:p>
          <a:p>
            <a:pPr marL="285750" marR="0" lvl="0" indent="-285750" defTabSz="914400" eaLnBrk="1" fontAlgn="auto" latinLnBrk="0" hangingPunct="1">
              <a:lnSpc>
                <a:spcPct val="100000"/>
              </a:lnSpc>
              <a:spcBef>
                <a:spcPts val="0"/>
              </a:spcBef>
              <a:spcAft>
                <a:spcPts val="600"/>
              </a:spcAft>
              <a:buClr>
                <a:srgbClr val="09DDE9"/>
              </a:buClr>
              <a:buSzTx/>
              <a:buFont typeface="Aptos Light" panose="020B0004020202020204" pitchFamily="34" charset="0"/>
              <a:buChar char="+"/>
              <a:tabLst/>
              <a:defRPr/>
            </a:pPr>
            <a:r>
              <a:rPr kumimoji="0" lang="en-US" sz="1600" b="0" i="0" u="none" strike="noStrike" kern="0" cap="none" spc="0" normalizeH="0" baseline="0" noProof="0" dirty="0">
                <a:ln>
                  <a:noFill/>
                </a:ln>
                <a:solidFill>
                  <a:sysClr val="windowText" lastClr="000000"/>
                </a:solidFill>
                <a:effectLst/>
                <a:uLnTx/>
                <a:uFillTx/>
              </a:rPr>
              <a:t>Consistent, evidence‑based management through structured MDT review</a:t>
            </a:r>
          </a:p>
          <a:p>
            <a:pPr marL="285750" marR="0" lvl="0" indent="-285750" defTabSz="914400" eaLnBrk="1" fontAlgn="auto" latinLnBrk="0" hangingPunct="1">
              <a:lnSpc>
                <a:spcPct val="100000"/>
              </a:lnSpc>
              <a:spcBef>
                <a:spcPts val="0"/>
              </a:spcBef>
              <a:spcAft>
                <a:spcPts val="600"/>
              </a:spcAft>
              <a:buClr>
                <a:srgbClr val="09DDE9"/>
              </a:buClr>
              <a:buSzTx/>
              <a:buFont typeface="Aptos Light" panose="020B0004020202020204" pitchFamily="34" charset="0"/>
              <a:buChar char="+"/>
              <a:tabLst/>
              <a:defRPr/>
            </a:pPr>
            <a:r>
              <a:rPr kumimoji="0" lang="en-US" sz="1600" b="0" i="0" u="none" strike="noStrike" kern="0" cap="none" spc="0" normalizeH="0" baseline="0" noProof="0" dirty="0">
                <a:ln>
                  <a:noFill/>
                </a:ln>
                <a:solidFill>
                  <a:sysClr val="windowText" lastClr="000000"/>
                </a:solidFill>
                <a:effectLst/>
                <a:uLnTx/>
                <a:uFillTx/>
              </a:rPr>
              <a:t>Safer use of high‑risk and high‑cost therapies with shared clinical governance</a:t>
            </a:r>
          </a:p>
          <a:p>
            <a:pPr marL="285750" marR="0" lvl="0" indent="-285750" defTabSz="914400" eaLnBrk="1" fontAlgn="auto" latinLnBrk="0" hangingPunct="1">
              <a:lnSpc>
                <a:spcPct val="100000"/>
              </a:lnSpc>
              <a:spcBef>
                <a:spcPts val="0"/>
              </a:spcBef>
              <a:spcAft>
                <a:spcPts val="600"/>
              </a:spcAft>
              <a:buClr>
                <a:srgbClr val="09DDE9"/>
              </a:buClr>
              <a:buSzTx/>
              <a:buFont typeface="Aptos Light" panose="020B0004020202020204" pitchFamily="34" charset="0"/>
              <a:buChar char="+"/>
              <a:tabLst/>
              <a:defRPr/>
            </a:pPr>
            <a:r>
              <a:rPr kumimoji="0" lang="en-US" sz="1600" b="0" i="0" u="none" strike="noStrike" kern="0" cap="none" spc="0" normalizeH="0" baseline="0" noProof="0" dirty="0">
                <a:ln>
                  <a:noFill/>
                </a:ln>
                <a:solidFill>
                  <a:sysClr val="windowText" lastClr="000000"/>
                </a:solidFill>
                <a:effectLst/>
                <a:uLnTx/>
                <a:uFillTx/>
              </a:rPr>
              <a:t>Improved patient experience, with clearer pathways and a single point of coordination</a:t>
            </a:r>
          </a:p>
          <a:p>
            <a:pPr marL="285750" marR="0" lvl="0" indent="-285750" defTabSz="914400" eaLnBrk="1" fontAlgn="auto" latinLnBrk="0" hangingPunct="1">
              <a:lnSpc>
                <a:spcPct val="100000"/>
              </a:lnSpc>
              <a:spcBef>
                <a:spcPts val="0"/>
              </a:spcBef>
              <a:spcAft>
                <a:spcPts val="600"/>
              </a:spcAft>
              <a:buClr>
                <a:srgbClr val="09DDE9"/>
              </a:buClr>
              <a:buSzTx/>
              <a:buFont typeface="Aptos Light" panose="020B0004020202020204" pitchFamily="34" charset="0"/>
              <a:buChar char="+"/>
              <a:tabLst/>
              <a:defRPr/>
            </a:pPr>
            <a:r>
              <a:rPr kumimoji="0" lang="en-US" sz="1600" b="0" i="0" u="none" strike="noStrike" kern="0" cap="none" spc="0" normalizeH="0" baseline="0" noProof="0" dirty="0">
                <a:ln>
                  <a:noFill/>
                </a:ln>
                <a:solidFill>
                  <a:sysClr val="windowText" lastClr="000000"/>
                </a:solidFill>
                <a:effectLst/>
                <a:uLnTx/>
                <a:uFillTx/>
              </a:rPr>
              <a:t>More efficient use of hospital resources, reducing duplication, delay, and unplanned admissions</a:t>
            </a:r>
          </a:p>
          <a:p>
            <a:pPr marL="285750" marR="0" lvl="0" indent="-285750" defTabSz="914400" eaLnBrk="1" fontAlgn="auto" latinLnBrk="0" hangingPunct="1">
              <a:lnSpc>
                <a:spcPct val="100000"/>
              </a:lnSpc>
              <a:spcBef>
                <a:spcPts val="0"/>
              </a:spcBef>
              <a:spcAft>
                <a:spcPts val="600"/>
              </a:spcAft>
              <a:buClr>
                <a:srgbClr val="09DDE9"/>
              </a:buClr>
              <a:buSzTx/>
              <a:buFont typeface="Aptos Light" panose="020B0004020202020204" pitchFamily="34" charset="0"/>
              <a:buChar char="+"/>
              <a:tabLst/>
              <a:defRPr/>
            </a:pPr>
            <a:r>
              <a:rPr kumimoji="0" lang="en-US" sz="1600" b="0" i="0" u="none" strike="noStrike" kern="0" cap="none" spc="0" normalizeH="0" baseline="0" noProof="0" dirty="0">
                <a:ln>
                  <a:noFill/>
                </a:ln>
                <a:solidFill>
                  <a:sysClr val="windowText" lastClr="000000"/>
                </a:solidFill>
                <a:effectLst/>
                <a:uLnTx/>
                <a:uFillTx/>
              </a:rPr>
              <a:t>Participation in clinical research and access to </a:t>
            </a:r>
            <a:br>
              <a:rPr kumimoji="0" lang="en-US" sz="1600" b="0" i="0" u="none" strike="noStrike" kern="0" cap="none" spc="0" normalizeH="0" baseline="0" noProof="0" dirty="0">
                <a:ln>
                  <a:noFill/>
                </a:ln>
                <a:solidFill>
                  <a:sysClr val="windowText" lastClr="000000"/>
                </a:solidFill>
                <a:effectLst/>
                <a:uLnTx/>
                <a:uFillTx/>
              </a:rPr>
            </a:br>
            <a:r>
              <a:rPr kumimoji="0" lang="en-US" sz="1600" b="0" i="0" u="none" strike="noStrike" kern="0" cap="none" spc="0" normalizeH="0" baseline="0" noProof="0" dirty="0">
                <a:ln>
                  <a:noFill/>
                </a:ln>
                <a:solidFill>
                  <a:sysClr val="windowText" lastClr="000000"/>
                </a:solidFill>
                <a:effectLst/>
                <a:uLnTx/>
                <a:uFillTx/>
              </a:rPr>
              <a:t>disease-modifying therapies</a:t>
            </a:r>
          </a:p>
        </p:txBody>
      </p:sp>
      <p:pic>
        <p:nvPicPr>
          <p:cNvPr id="5" name="Picture 4" descr="Circular diagram illustrating components of Amyloid Center of Excellence, with heart icon at center. Surrounding segments highlight multidisciplinary team, quality improvement and community education, research and innovation, access to therapies, advanced diagnostic testing, and committee and society involvement, each represented by distinct icons and colors.">
            <a:extLst>
              <a:ext uri="{FF2B5EF4-FFF2-40B4-BE49-F238E27FC236}">
                <a16:creationId xmlns:a16="http://schemas.microsoft.com/office/drawing/2014/main" id="{DDA17F90-2262-CB10-3678-51556387D13D}"/>
              </a:ext>
            </a:extLst>
          </p:cNvPr>
          <p:cNvPicPr>
            <a:picLocks noChangeAspect="1"/>
          </p:cNvPicPr>
          <p:nvPr/>
        </p:nvPicPr>
        <p:blipFill rotWithShape="1">
          <a:blip r:embed="rId3"/>
          <a:srcRect l="9993" r="10117"/>
          <a:stretch/>
        </p:blipFill>
        <p:spPr>
          <a:xfrm>
            <a:off x="7112000" y="1954739"/>
            <a:ext cx="4415293" cy="4142365"/>
          </a:xfrm>
          <a:prstGeom prst="rect">
            <a:avLst/>
          </a:prstGeom>
        </p:spPr>
      </p:pic>
      <p:sp>
        <p:nvSpPr>
          <p:cNvPr id="6" name="Footer Placeholder 12">
            <a:extLst>
              <a:ext uri="{FF2B5EF4-FFF2-40B4-BE49-F238E27FC236}">
                <a16:creationId xmlns:a16="http://schemas.microsoft.com/office/drawing/2014/main" id="{6AC9A2CA-4EB5-12CD-D0CC-86B1182B4B8F}"/>
              </a:ext>
            </a:extLst>
          </p:cNvPr>
          <p:cNvSpPr txBox="1">
            <a:spLocks/>
          </p:cNvSpPr>
          <p:nvPr/>
        </p:nvSpPr>
        <p:spPr>
          <a:xfrm>
            <a:off x="287995" y="6321427"/>
            <a:ext cx="10941662" cy="342265"/>
          </a:xfrm>
          <a:prstGeom prst="rect">
            <a:avLst/>
          </a:prstGeom>
        </p:spPr>
        <p:txBody>
          <a:bodyPr lIns="0" tIns="0" rIns="0" bIns="0"/>
          <a:lstStyle>
            <a:defPPr>
              <a:defRPr kern="0"/>
            </a:defPPr>
            <a:lvl1pPr algn="l">
              <a:defRPr sz="1050" b="0">
                <a:solidFill>
                  <a:schemeClr val="tx1"/>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black"/>
                </a:solidFill>
                <a:effectLst/>
                <a:uLnTx/>
                <a:uFillTx/>
                <a:latin typeface="Aptos Light"/>
                <a:ea typeface="Calibri"/>
                <a:cs typeface="Arial" panose="020B0604020202020204" pitchFamily="34" charset="0"/>
                <a:sym typeface="Corbel"/>
              </a:rPr>
              <a:t>References: </a:t>
            </a:r>
            <a:r>
              <a:rPr kumimoji="0" lang="en-US" sz="1050" b="0" i="0" u="none" strike="noStrike" kern="1200" cap="none" spc="0" normalizeH="0" baseline="0" noProof="0">
                <a:ln>
                  <a:noFill/>
                </a:ln>
                <a:solidFill>
                  <a:prstClr val="black"/>
                </a:solidFill>
                <a:effectLst/>
                <a:uLnTx/>
                <a:uFillTx/>
                <a:latin typeface="Aptos Light"/>
                <a:ea typeface="Calibri"/>
                <a:cs typeface="Arial" panose="020B0604020202020204" pitchFamily="34" charset="0"/>
                <a:sym typeface="Corbel"/>
              </a:rPr>
              <a:t>Sanchorawala V, et al. Amyloid. 2025;32(4):303–308; Cheng R, et al. Heart. 2024;0:1–8. doi:heartjnl-2023-323502; Nativi-Nicolau J, et al. Clin Med Insights Cardiol. 2021;15:11795468211015230. O’Sullivan M, et al. BMC Health Serv Res. 2025;25:415. Image reproduced from Cheng R, et al. Heart.</a:t>
            </a:r>
            <a:r>
              <a:rPr kumimoji="0" lang="en-US" sz="1050" b="0" i="1" u="none" strike="noStrike" kern="1200" cap="none" spc="0" normalizeH="0" baseline="0" noProof="0">
                <a:ln>
                  <a:noFill/>
                </a:ln>
                <a:solidFill>
                  <a:prstClr val="black"/>
                </a:solidFill>
                <a:effectLst/>
                <a:uLnTx/>
                <a:uFillTx/>
                <a:latin typeface="Aptos Light"/>
                <a:ea typeface="Calibri"/>
                <a:cs typeface="Arial" panose="020B0604020202020204" pitchFamily="34" charset="0"/>
                <a:sym typeface="Corbel"/>
              </a:rPr>
              <a:t> </a:t>
            </a:r>
            <a:r>
              <a:rPr kumimoji="0" lang="en-US" sz="1050" b="0" i="0" u="none" strike="noStrike" kern="1200" cap="none" spc="0" normalizeH="0" baseline="0" noProof="0">
                <a:ln>
                  <a:noFill/>
                </a:ln>
                <a:solidFill>
                  <a:prstClr val="black"/>
                </a:solidFill>
                <a:effectLst/>
                <a:uLnTx/>
                <a:uFillTx/>
                <a:latin typeface="Aptos Light"/>
                <a:ea typeface="Calibri"/>
                <a:cs typeface="Arial" panose="020B0604020202020204" pitchFamily="34" charset="0"/>
                <a:sym typeface="Corbel"/>
              </a:rPr>
              <a:t>2024;0:1–8. doi:heartjnl-2023-323502 with</a:t>
            </a:r>
            <a:br>
              <a:rPr kumimoji="0" lang="en-US" sz="1050" b="0" i="0" u="none" strike="noStrike" kern="1200" cap="none" spc="0" normalizeH="0" baseline="0" noProof="0">
                <a:ln>
                  <a:noFill/>
                </a:ln>
                <a:solidFill>
                  <a:prstClr val="black"/>
                </a:solidFill>
                <a:effectLst/>
                <a:uLnTx/>
                <a:uFillTx/>
                <a:latin typeface="Aptos Light"/>
                <a:ea typeface="Calibri"/>
                <a:cs typeface="Arial" panose="020B0604020202020204" pitchFamily="34" charset="0"/>
                <a:sym typeface="Corbel"/>
              </a:rPr>
            </a:br>
            <a:r>
              <a:rPr kumimoji="0" lang="en-US" sz="1050" b="0" i="0" u="none" strike="noStrike" kern="1200" cap="none" spc="0" normalizeH="0" baseline="0" noProof="0">
                <a:ln>
                  <a:noFill/>
                </a:ln>
                <a:solidFill>
                  <a:prstClr val="black"/>
                </a:solidFill>
                <a:effectLst/>
                <a:uLnTx/>
                <a:uFillTx/>
                <a:latin typeface="Aptos Light"/>
                <a:ea typeface="Calibri"/>
                <a:cs typeface="Arial" panose="020B0604020202020204" pitchFamily="34" charset="0"/>
                <a:sym typeface="Corbel"/>
              </a:rPr>
              <a:t>permission from BMJ Publishing Group.</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prstClr val="black"/>
              </a:solidFill>
              <a:effectLst/>
              <a:uLnTx/>
              <a:uFillTx/>
              <a:latin typeface="Aptos Light"/>
            </a:endParaRPr>
          </a:p>
        </p:txBody>
      </p:sp>
    </p:spTree>
    <p:extLst>
      <p:ext uri="{BB962C8B-B14F-4D97-AF65-F5344CB8AC3E}">
        <p14:creationId xmlns:p14="http://schemas.microsoft.com/office/powerpoint/2010/main" val="39928644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stretch>
            <a:fillRect l="-3000" r="-3000"/>
          </a:stretch>
        </a:blipFill>
        <a:effectLst/>
      </p:bgPr>
    </p:bg>
    <p:spTree>
      <p:nvGrpSpPr>
        <p:cNvPr id="1" name="">
          <a:extLst>
            <a:ext uri="{FF2B5EF4-FFF2-40B4-BE49-F238E27FC236}">
              <a16:creationId xmlns:a16="http://schemas.microsoft.com/office/drawing/2014/main" id="{59FF1F74-8F13-13CB-F72D-20B2FC7B404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AFC023-15A3-1149-D2A5-1AA792DC398F}"/>
              </a:ext>
            </a:extLst>
          </p:cNvPr>
          <p:cNvSpPr/>
          <p:nvPr/>
        </p:nvSpPr>
        <p:spPr>
          <a:xfrm>
            <a:off x="0" y="2541196"/>
            <a:ext cx="10045252" cy="2213900"/>
          </a:xfrm>
          <a:prstGeom prst="rect">
            <a:avLst/>
          </a:prstGeom>
          <a:solidFill>
            <a:srgbClr val="B9FDFE">
              <a:alpha val="7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41026" lvl="4" defTabSz="916137">
              <a:defRPr/>
            </a:pPr>
            <a:r>
              <a:rPr lang="en-US" sz="4408" kern="0" dirty="0">
                <a:solidFill>
                  <a:prstClr val="black"/>
                </a:solidFill>
                <a:latin typeface="Aptos Light" panose="020B0004020202020204" pitchFamily="34" charset="0"/>
              </a:rPr>
              <a:t>Understanding the local amyloidosis burden at [Institution Name]</a:t>
            </a:r>
          </a:p>
        </p:txBody>
      </p:sp>
    </p:spTree>
    <p:extLst>
      <p:ext uri="{BB962C8B-B14F-4D97-AF65-F5344CB8AC3E}">
        <p14:creationId xmlns:p14="http://schemas.microsoft.com/office/powerpoint/2010/main" val="30840505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DD8FE6-DC54-0FEB-5F5C-B633C61AE28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A32FC02-D9F7-B32D-2F02-B20669BA6F68}"/>
              </a:ext>
            </a:extLst>
          </p:cNvPr>
          <p:cNvSpPr txBox="1"/>
          <p:nvPr/>
        </p:nvSpPr>
        <p:spPr>
          <a:xfrm>
            <a:off x="2783317" y="215607"/>
            <a:ext cx="7981823" cy="107721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rPr>
              <a:t>Gaps in amyloidosis care at </a:t>
            </a:r>
            <a:br>
              <a:rPr kumimoji="0" lang="en-US" sz="3200" b="0" i="0" u="none" strike="noStrike" kern="0" cap="none" spc="0" normalizeH="0" baseline="0" noProof="0" dirty="0">
                <a:ln>
                  <a:noFill/>
                </a:ln>
                <a:solidFill>
                  <a:prstClr val="black"/>
                </a:solidFill>
                <a:effectLst/>
                <a:uLnTx/>
                <a:uFillTx/>
              </a:rPr>
            </a:br>
            <a:r>
              <a:rPr kumimoji="0" lang="en-US" sz="3200" b="0" i="0" u="none" strike="noStrike" kern="0" cap="none" spc="0" normalizeH="0" baseline="0" noProof="0" dirty="0">
                <a:ln>
                  <a:noFill/>
                </a:ln>
                <a:solidFill>
                  <a:prstClr val="black"/>
                </a:solidFill>
                <a:effectLst/>
                <a:uLnTx/>
                <a:uFillTx/>
              </a:rPr>
              <a:t>[Institution Name]</a:t>
            </a:r>
          </a:p>
        </p:txBody>
      </p:sp>
      <p:graphicFrame>
        <p:nvGraphicFramePr>
          <p:cNvPr id="3" name="Table 2">
            <a:extLst>
              <a:ext uri="{FF2B5EF4-FFF2-40B4-BE49-F238E27FC236}">
                <a16:creationId xmlns:a16="http://schemas.microsoft.com/office/drawing/2014/main" id="{9BAE6EB2-8ED4-0AC6-5256-A3C15F0643E4}"/>
              </a:ext>
            </a:extLst>
          </p:cNvPr>
          <p:cNvGraphicFramePr>
            <a:graphicFrameLocks noGrp="1"/>
          </p:cNvGraphicFramePr>
          <p:nvPr>
            <p:extLst>
              <p:ext uri="{D42A27DB-BD31-4B8C-83A1-F6EECF244321}">
                <p14:modId xmlns:p14="http://schemas.microsoft.com/office/powerpoint/2010/main" val="2735822068"/>
              </p:ext>
            </p:extLst>
          </p:nvPr>
        </p:nvGraphicFramePr>
        <p:xfrm>
          <a:off x="342899" y="1714500"/>
          <a:ext cx="11515724" cy="3698240"/>
        </p:xfrm>
        <a:graphic>
          <a:graphicData uri="http://schemas.openxmlformats.org/drawingml/2006/table">
            <a:tbl>
              <a:tblPr firstRow="1" bandRow="1"/>
              <a:tblGrid>
                <a:gridCol w="5157488">
                  <a:extLst>
                    <a:ext uri="{9D8B030D-6E8A-4147-A177-3AD203B41FA5}">
                      <a16:colId xmlns:a16="http://schemas.microsoft.com/office/drawing/2014/main" val="3045486944"/>
                    </a:ext>
                  </a:extLst>
                </a:gridCol>
                <a:gridCol w="3718580">
                  <a:extLst>
                    <a:ext uri="{9D8B030D-6E8A-4147-A177-3AD203B41FA5}">
                      <a16:colId xmlns:a16="http://schemas.microsoft.com/office/drawing/2014/main" val="3926752224"/>
                    </a:ext>
                  </a:extLst>
                </a:gridCol>
                <a:gridCol w="2639656">
                  <a:extLst>
                    <a:ext uri="{9D8B030D-6E8A-4147-A177-3AD203B41FA5}">
                      <a16:colId xmlns:a16="http://schemas.microsoft.com/office/drawing/2014/main" val="2651914875"/>
                    </a:ext>
                  </a:extLst>
                </a:gridCol>
              </a:tblGrid>
              <a:tr h="370840">
                <a:tc>
                  <a:txBody>
                    <a:bodyPr/>
                    <a:lstStyle>
                      <a:lvl1pPr marL="0" algn="l" defTabSz="914400" rtl="0" eaLnBrk="1" latinLnBrk="0" hangingPunct="1">
                        <a:defRPr sz="1800" b="1" kern="1200">
                          <a:solidFill>
                            <a:schemeClr val="tx1"/>
                          </a:solidFill>
                          <a:latin typeface="Aptos Light"/>
                        </a:defRPr>
                      </a:lvl1pPr>
                      <a:lvl2pPr marL="457200" algn="l" defTabSz="914400" rtl="0" eaLnBrk="1" latinLnBrk="0" hangingPunct="1">
                        <a:defRPr sz="1800" b="1" kern="1200">
                          <a:solidFill>
                            <a:schemeClr val="tx1"/>
                          </a:solidFill>
                          <a:latin typeface="Aptos Light"/>
                        </a:defRPr>
                      </a:lvl2pPr>
                      <a:lvl3pPr marL="914400" algn="l" defTabSz="914400" rtl="0" eaLnBrk="1" latinLnBrk="0" hangingPunct="1">
                        <a:defRPr sz="1800" b="1" kern="1200">
                          <a:solidFill>
                            <a:schemeClr val="tx1"/>
                          </a:solidFill>
                          <a:latin typeface="Aptos Light"/>
                        </a:defRPr>
                      </a:lvl3pPr>
                      <a:lvl4pPr marL="1371600" algn="l" defTabSz="914400" rtl="0" eaLnBrk="1" latinLnBrk="0" hangingPunct="1">
                        <a:defRPr sz="1800" b="1" kern="1200">
                          <a:solidFill>
                            <a:schemeClr val="tx1"/>
                          </a:solidFill>
                          <a:latin typeface="Aptos Light"/>
                        </a:defRPr>
                      </a:lvl4pPr>
                      <a:lvl5pPr marL="1828800" algn="l" defTabSz="914400" rtl="0" eaLnBrk="1" latinLnBrk="0" hangingPunct="1">
                        <a:defRPr sz="1800" b="1" kern="1200">
                          <a:solidFill>
                            <a:schemeClr val="tx1"/>
                          </a:solidFill>
                          <a:latin typeface="Aptos Light"/>
                        </a:defRPr>
                      </a:lvl5pPr>
                      <a:lvl6pPr marL="2286000" algn="l" defTabSz="914400" rtl="0" eaLnBrk="1" latinLnBrk="0" hangingPunct="1">
                        <a:defRPr sz="1800" b="1" kern="1200">
                          <a:solidFill>
                            <a:schemeClr val="tx1"/>
                          </a:solidFill>
                          <a:latin typeface="Aptos Light"/>
                        </a:defRPr>
                      </a:lvl6pPr>
                      <a:lvl7pPr marL="2743200" algn="l" defTabSz="914400" rtl="0" eaLnBrk="1" latinLnBrk="0" hangingPunct="1">
                        <a:defRPr sz="1800" b="1" kern="1200">
                          <a:solidFill>
                            <a:schemeClr val="tx1"/>
                          </a:solidFill>
                          <a:latin typeface="Aptos Light"/>
                        </a:defRPr>
                      </a:lvl7pPr>
                      <a:lvl8pPr marL="3200400" algn="l" defTabSz="914400" rtl="0" eaLnBrk="1" latinLnBrk="0" hangingPunct="1">
                        <a:defRPr sz="1800" b="1" kern="1200">
                          <a:solidFill>
                            <a:schemeClr val="tx1"/>
                          </a:solidFill>
                          <a:latin typeface="Aptos Light"/>
                        </a:defRPr>
                      </a:lvl8pPr>
                      <a:lvl9pPr marL="3657600" algn="l" defTabSz="914400" rtl="0" eaLnBrk="1" latinLnBrk="0" hangingPunct="1">
                        <a:defRPr sz="1800" b="1" kern="1200">
                          <a:solidFill>
                            <a:schemeClr val="tx1"/>
                          </a:solidFill>
                          <a:latin typeface="Aptos Light"/>
                        </a:defRPr>
                      </a:lvl9pPr>
                    </a:lstStyle>
                    <a:p>
                      <a:r>
                        <a:rPr lang="en-US" sz="2000" noProof="0" dirty="0"/>
                        <a:t>Metric</a:t>
                      </a:r>
                    </a:p>
                  </a:txBody>
                  <a:tcPr>
                    <a:lnL>
                      <a:noFill/>
                    </a:lnL>
                    <a:lnR>
                      <a:no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tx1"/>
                          </a:solidFill>
                          <a:latin typeface="Aptos Light"/>
                        </a:defRPr>
                      </a:lvl1pPr>
                      <a:lvl2pPr marL="457200" algn="l" defTabSz="914400" rtl="0" eaLnBrk="1" latinLnBrk="0" hangingPunct="1">
                        <a:defRPr sz="1800" b="1" kern="1200">
                          <a:solidFill>
                            <a:schemeClr val="tx1"/>
                          </a:solidFill>
                          <a:latin typeface="Aptos Light"/>
                        </a:defRPr>
                      </a:lvl2pPr>
                      <a:lvl3pPr marL="914400" algn="l" defTabSz="914400" rtl="0" eaLnBrk="1" latinLnBrk="0" hangingPunct="1">
                        <a:defRPr sz="1800" b="1" kern="1200">
                          <a:solidFill>
                            <a:schemeClr val="tx1"/>
                          </a:solidFill>
                          <a:latin typeface="Aptos Light"/>
                        </a:defRPr>
                      </a:lvl3pPr>
                      <a:lvl4pPr marL="1371600" algn="l" defTabSz="914400" rtl="0" eaLnBrk="1" latinLnBrk="0" hangingPunct="1">
                        <a:defRPr sz="1800" b="1" kern="1200">
                          <a:solidFill>
                            <a:schemeClr val="tx1"/>
                          </a:solidFill>
                          <a:latin typeface="Aptos Light"/>
                        </a:defRPr>
                      </a:lvl4pPr>
                      <a:lvl5pPr marL="1828800" algn="l" defTabSz="914400" rtl="0" eaLnBrk="1" latinLnBrk="0" hangingPunct="1">
                        <a:defRPr sz="1800" b="1" kern="1200">
                          <a:solidFill>
                            <a:schemeClr val="tx1"/>
                          </a:solidFill>
                          <a:latin typeface="Aptos Light"/>
                        </a:defRPr>
                      </a:lvl5pPr>
                      <a:lvl6pPr marL="2286000" algn="l" defTabSz="914400" rtl="0" eaLnBrk="1" latinLnBrk="0" hangingPunct="1">
                        <a:defRPr sz="1800" b="1" kern="1200">
                          <a:solidFill>
                            <a:schemeClr val="tx1"/>
                          </a:solidFill>
                          <a:latin typeface="Aptos Light"/>
                        </a:defRPr>
                      </a:lvl6pPr>
                      <a:lvl7pPr marL="2743200" algn="l" defTabSz="914400" rtl="0" eaLnBrk="1" latinLnBrk="0" hangingPunct="1">
                        <a:defRPr sz="1800" b="1" kern="1200">
                          <a:solidFill>
                            <a:schemeClr val="tx1"/>
                          </a:solidFill>
                          <a:latin typeface="Aptos Light"/>
                        </a:defRPr>
                      </a:lvl7pPr>
                      <a:lvl8pPr marL="3200400" algn="l" defTabSz="914400" rtl="0" eaLnBrk="1" latinLnBrk="0" hangingPunct="1">
                        <a:defRPr sz="1800" b="1" kern="1200">
                          <a:solidFill>
                            <a:schemeClr val="tx1"/>
                          </a:solidFill>
                          <a:latin typeface="Aptos Light"/>
                        </a:defRPr>
                      </a:lvl8pPr>
                      <a:lvl9pPr marL="3657600" algn="l" defTabSz="914400" rtl="0" eaLnBrk="1" latinLnBrk="0" hangingPunct="1">
                        <a:defRPr sz="1800" b="1" kern="1200">
                          <a:solidFill>
                            <a:schemeClr val="tx1"/>
                          </a:solidFill>
                          <a:latin typeface="Aptos Light"/>
                        </a:defRPr>
                      </a:lvl9pPr>
                    </a:lstStyle>
                    <a:p>
                      <a:r>
                        <a:rPr lang="en-US" sz="2000" noProof="0" dirty="0"/>
                        <a:t>Estimate</a:t>
                      </a:r>
                    </a:p>
                  </a:txBody>
                  <a:tcPr>
                    <a:lnL>
                      <a:noFill/>
                    </a:lnL>
                    <a:lnR>
                      <a:no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b="1" kern="1200">
                          <a:solidFill>
                            <a:schemeClr val="tx1"/>
                          </a:solidFill>
                          <a:latin typeface="Aptos Light"/>
                        </a:defRPr>
                      </a:lvl1pPr>
                      <a:lvl2pPr marL="457200" algn="l" defTabSz="914400" rtl="0" eaLnBrk="1" latinLnBrk="0" hangingPunct="1">
                        <a:defRPr sz="1800" b="1" kern="1200">
                          <a:solidFill>
                            <a:schemeClr val="tx1"/>
                          </a:solidFill>
                          <a:latin typeface="Aptos Light"/>
                        </a:defRPr>
                      </a:lvl2pPr>
                      <a:lvl3pPr marL="914400" algn="l" defTabSz="914400" rtl="0" eaLnBrk="1" latinLnBrk="0" hangingPunct="1">
                        <a:defRPr sz="1800" b="1" kern="1200">
                          <a:solidFill>
                            <a:schemeClr val="tx1"/>
                          </a:solidFill>
                          <a:latin typeface="Aptos Light"/>
                        </a:defRPr>
                      </a:lvl3pPr>
                      <a:lvl4pPr marL="1371600" algn="l" defTabSz="914400" rtl="0" eaLnBrk="1" latinLnBrk="0" hangingPunct="1">
                        <a:defRPr sz="1800" b="1" kern="1200">
                          <a:solidFill>
                            <a:schemeClr val="tx1"/>
                          </a:solidFill>
                          <a:latin typeface="Aptos Light"/>
                        </a:defRPr>
                      </a:lvl4pPr>
                      <a:lvl5pPr marL="1828800" algn="l" defTabSz="914400" rtl="0" eaLnBrk="1" latinLnBrk="0" hangingPunct="1">
                        <a:defRPr sz="1800" b="1" kern="1200">
                          <a:solidFill>
                            <a:schemeClr val="tx1"/>
                          </a:solidFill>
                          <a:latin typeface="Aptos Light"/>
                        </a:defRPr>
                      </a:lvl5pPr>
                      <a:lvl6pPr marL="2286000" algn="l" defTabSz="914400" rtl="0" eaLnBrk="1" latinLnBrk="0" hangingPunct="1">
                        <a:defRPr sz="1800" b="1" kern="1200">
                          <a:solidFill>
                            <a:schemeClr val="tx1"/>
                          </a:solidFill>
                          <a:latin typeface="Aptos Light"/>
                        </a:defRPr>
                      </a:lvl6pPr>
                      <a:lvl7pPr marL="2743200" algn="l" defTabSz="914400" rtl="0" eaLnBrk="1" latinLnBrk="0" hangingPunct="1">
                        <a:defRPr sz="1800" b="1" kern="1200">
                          <a:solidFill>
                            <a:schemeClr val="tx1"/>
                          </a:solidFill>
                          <a:latin typeface="Aptos Light"/>
                        </a:defRPr>
                      </a:lvl7pPr>
                      <a:lvl8pPr marL="3200400" algn="l" defTabSz="914400" rtl="0" eaLnBrk="1" latinLnBrk="0" hangingPunct="1">
                        <a:defRPr sz="1800" b="1" kern="1200">
                          <a:solidFill>
                            <a:schemeClr val="tx1"/>
                          </a:solidFill>
                          <a:latin typeface="Aptos Light"/>
                        </a:defRPr>
                      </a:lvl8pPr>
                      <a:lvl9pPr marL="3657600" algn="l" defTabSz="914400" rtl="0" eaLnBrk="1" latinLnBrk="0" hangingPunct="1">
                        <a:defRPr sz="1800" b="1" kern="1200">
                          <a:solidFill>
                            <a:schemeClr val="tx1"/>
                          </a:solidFill>
                          <a:latin typeface="Aptos Light"/>
                        </a:defRPr>
                      </a:lvl9pPr>
                    </a:lstStyle>
                    <a:p>
                      <a:r>
                        <a:rPr lang="en-US" sz="2000" noProof="0" dirty="0"/>
                        <a:t>Data source</a:t>
                      </a:r>
                    </a:p>
                  </a:txBody>
                  <a:tcPr>
                    <a:lnL>
                      <a:noFill/>
                    </a:lnL>
                    <a:lnR>
                      <a:no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2805413994"/>
                  </a:ext>
                </a:extLst>
              </a:tr>
              <a:tr h="370840">
                <a:tc>
                  <a:txBody>
                    <a:bodyPr/>
                    <a:lstStyle>
                      <a:lvl1pPr marL="0" algn="l" defTabSz="914400" rtl="0" eaLnBrk="1" latinLnBrk="0" hangingPunct="1">
                        <a:defRPr sz="1800" kern="1200">
                          <a:solidFill>
                            <a:schemeClr val="tx1"/>
                          </a:solidFill>
                          <a:latin typeface="Aptos Light"/>
                        </a:defRPr>
                      </a:lvl1pPr>
                      <a:lvl2pPr marL="457200" algn="l" defTabSz="914400" rtl="0" eaLnBrk="1" latinLnBrk="0" hangingPunct="1">
                        <a:defRPr sz="1800" kern="1200">
                          <a:solidFill>
                            <a:schemeClr val="tx1"/>
                          </a:solidFill>
                          <a:latin typeface="Aptos Light"/>
                        </a:defRPr>
                      </a:lvl2pPr>
                      <a:lvl3pPr marL="914400" algn="l" defTabSz="914400" rtl="0" eaLnBrk="1" latinLnBrk="0" hangingPunct="1">
                        <a:defRPr sz="1800" kern="1200">
                          <a:solidFill>
                            <a:schemeClr val="tx1"/>
                          </a:solidFill>
                          <a:latin typeface="Aptos Light"/>
                        </a:defRPr>
                      </a:lvl3pPr>
                      <a:lvl4pPr marL="1371600" algn="l" defTabSz="914400" rtl="0" eaLnBrk="1" latinLnBrk="0" hangingPunct="1">
                        <a:defRPr sz="1800" kern="1200">
                          <a:solidFill>
                            <a:schemeClr val="tx1"/>
                          </a:solidFill>
                          <a:latin typeface="Aptos Light"/>
                        </a:defRPr>
                      </a:lvl4pPr>
                      <a:lvl5pPr marL="1828800" algn="l" defTabSz="914400" rtl="0" eaLnBrk="1" latinLnBrk="0" hangingPunct="1">
                        <a:defRPr sz="1800" kern="1200">
                          <a:solidFill>
                            <a:schemeClr val="tx1"/>
                          </a:solidFill>
                          <a:latin typeface="Aptos Light"/>
                        </a:defRPr>
                      </a:lvl5pPr>
                      <a:lvl6pPr marL="2286000" algn="l" defTabSz="914400" rtl="0" eaLnBrk="1" latinLnBrk="0" hangingPunct="1">
                        <a:defRPr sz="1800" kern="1200">
                          <a:solidFill>
                            <a:schemeClr val="tx1"/>
                          </a:solidFill>
                          <a:latin typeface="Aptos Light"/>
                        </a:defRPr>
                      </a:lvl6pPr>
                      <a:lvl7pPr marL="2743200" algn="l" defTabSz="914400" rtl="0" eaLnBrk="1" latinLnBrk="0" hangingPunct="1">
                        <a:defRPr sz="1800" kern="1200">
                          <a:solidFill>
                            <a:schemeClr val="tx1"/>
                          </a:solidFill>
                          <a:latin typeface="Aptos Light"/>
                        </a:defRPr>
                      </a:lvl7pPr>
                      <a:lvl8pPr marL="3200400" algn="l" defTabSz="914400" rtl="0" eaLnBrk="1" latinLnBrk="0" hangingPunct="1">
                        <a:defRPr sz="1800" kern="1200">
                          <a:solidFill>
                            <a:schemeClr val="tx1"/>
                          </a:solidFill>
                          <a:latin typeface="Aptos Light"/>
                        </a:defRPr>
                      </a:lvl8pPr>
                      <a:lvl9pPr marL="3657600" algn="l" defTabSz="914400" rtl="0" eaLnBrk="1" latinLnBrk="0" hangingPunct="1">
                        <a:defRPr sz="1800" kern="1200">
                          <a:solidFill>
                            <a:schemeClr val="tx1"/>
                          </a:solidFill>
                          <a:latin typeface="Aptos Light"/>
                        </a:defRPr>
                      </a:lvl9pPr>
                    </a:lstStyle>
                    <a:p>
                      <a:pPr>
                        <a:lnSpc>
                          <a:spcPct val="100000"/>
                        </a:lnSpc>
                      </a:pPr>
                      <a:r>
                        <a:rPr lang="en-US" sz="1800" noProof="0" dirty="0">
                          <a:latin typeface="+mn-lt"/>
                        </a:rPr>
                        <a:t>Average time from first presentation to confirmed diagnosis</a:t>
                      </a:r>
                    </a:p>
                  </a:txBody>
                  <a:tcPr anchor="ctr">
                    <a:lnL>
                      <a:noFill/>
                    </a:lnL>
                    <a:lnR>
                      <a:noFill/>
                    </a:lnR>
                    <a:lnT w="12700" cmpd="sng">
                      <a:solidFill>
                        <a:sysClr val="windowText" lastClr="000000"/>
                      </a:solidFill>
                    </a:lnT>
                    <a:lnB>
                      <a:noFill/>
                    </a:lnB>
                    <a:lnTlToBr w="12700" cmpd="sng">
                      <a:noFill/>
                      <a:prstDash val="solid"/>
                    </a:lnTlToBr>
                    <a:lnBlToTr w="12700" cmpd="sng">
                      <a:noFill/>
                      <a:prstDash val="solid"/>
                    </a:lnBlToTr>
                    <a:solidFill>
                      <a:sysClr val="window" lastClr="FFFFFF">
                        <a:lumMod val="85000"/>
                        <a:alpha val="20000"/>
                      </a:sysClr>
                    </a:solidFill>
                  </a:tcPr>
                </a:tc>
                <a:tc>
                  <a:txBody>
                    <a:bodyPr/>
                    <a:lstStyle>
                      <a:lvl1pPr marL="0" algn="l" defTabSz="914400" rtl="0" eaLnBrk="1" latinLnBrk="0" hangingPunct="1">
                        <a:defRPr sz="1800" kern="1200">
                          <a:solidFill>
                            <a:schemeClr val="tx1"/>
                          </a:solidFill>
                          <a:latin typeface="Aptos Light"/>
                        </a:defRPr>
                      </a:lvl1pPr>
                      <a:lvl2pPr marL="457200" algn="l" defTabSz="914400" rtl="0" eaLnBrk="1" latinLnBrk="0" hangingPunct="1">
                        <a:defRPr sz="1800" kern="1200">
                          <a:solidFill>
                            <a:schemeClr val="tx1"/>
                          </a:solidFill>
                          <a:latin typeface="Aptos Light"/>
                        </a:defRPr>
                      </a:lvl2pPr>
                      <a:lvl3pPr marL="914400" algn="l" defTabSz="914400" rtl="0" eaLnBrk="1" latinLnBrk="0" hangingPunct="1">
                        <a:defRPr sz="1800" kern="1200">
                          <a:solidFill>
                            <a:schemeClr val="tx1"/>
                          </a:solidFill>
                          <a:latin typeface="Aptos Light"/>
                        </a:defRPr>
                      </a:lvl3pPr>
                      <a:lvl4pPr marL="1371600" algn="l" defTabSz="914400" rtl="0" eaLnBrk="1" latinLnBrk="0" hangingPunct="1">
                        <a:defRPr sz="1800" kern="1200">
                          <a:solidFill>
                            <a:schemeClr val="tx1"/>
                          </a:solidFill>
                          <a:latin typeface="Aptos Light"/>
                        </a:defRPr>
                      </a:lvl4pPr>
                      <a:lvl5pPr marL="1828800" algn="l" defTabSz="914400" rtl="0" eaLnBrk="1" latinLnBrk="0" hangingPunct="1">
                        <a:defRPr sz="1800" kern="1200">
                          <a:solidFill>
                            <a:schemeClr val="tx1"/>
                          </a:solidFill>
                          <a:latin typeface="Aptos Light"/>
                        </a:defRPr>
                      </a:lvl5pPr>
                      <a:lvl6pPr marL="2286000" algn="l" defTabSz="914400" rtl="0" eaLnBrk="1" latinLnBrk="0" hangingPunct="1">
                        <a:defRPr sz="1800" kern="1200">
                          <a:solidFill>
                            <a:schemeClr val="tx1"/>
                          </a:solidFill>
                          <a:latin typeface="Aptos Light"/>
                        </a:defRPr>
                      </a:lvl6pPr>
                      <a:lvl7pPr marL="2743200" algn="l" defTabSz="914400" rtl="0" eaLnBrk="1" latinLnBrk="0" hangingPunct="1">
                        <a:defRPr sz="1800" kern="1200">
                          <a:solidFill>
                            <a:schemeClr val="tx1"/>
                          </a:solidFill>
                          <a:latin typeface="Aptos Light"/>
                        </a:defRPr>
                      </a:lvl7pPr>
                      <a:lvl8pPr marL="3200400" algn="l" defTabSz="914400" rtl="0" eaLnBrk="1" latinLnBrk="0" hangingPunct="1">
                        <a:defRPr sz="1800" kern="1200">
                          <a:solidFill>
                            <a:schemeClr val="tx1"/>
                          </a:solidFill>
                          <a:latin typeface="Aptos Light"/>
                        </a:defRPr>
                      </a:lvl8pPr>
                      <a:lvl9pPr marL="3657600" algn="l" defTabSz="914400" rtl="0" eaLnBrk="1" latinLnBrk="0" hangingPunct="1">
                        <a:defRPr sz="1800" kern="1200">
                          <a:solidFill>
                            <a:schemeClr val="tx1"/>
                          </a:solidFill>
                          <a:latin typeface="Aptos Light"/>
                        </a:defRPr>
                      </a:lvl9pPr>
                    </a:lstStyle>
                    <a:p>
                      <a:r>
                        <a:rPr lang="en-US" sz="1800" noProof="0" dirty="0"/>
                        <a:t>[XX] months</a:t>
                      </a:r>
                    </a:p>
                  </a:txBody>
                  <a:tcPr>
                    <a:lnL>
                      <a:noFill/>
                    </a:lnL>
                    <a:lnR>
                      <a:noFill/>
                    </a:lnR>
                    <a:lnT w="12700" cmpd="sng">
                      <a:solidFill>
                        <a:sysClr val="windowText" lastClr="000000"/>
                      </a:solidFill>
                    </a:lnT>
                    <a:lnB>
                      <a:noFill/>
                    </a:lnB>
                    <a:lnTlToBr w="12700" cmpd="sng">
                      <a:noFill/>
                      <a:prstDash val="solid"/>
                    </a:lnTlToBr>
                    <a:lnBlToTr w="12700" cmpd="sng">
                      <a:noFill/>
                      <a:prstDash val="solid"/>
                    </a:lnBlToTr>
                    <a:solidFill>
                      <a:sysClr val="window" lastClr="FFFFFF">
                        <a:lumMod val="85000"/>
                        <a:alpha val="20000"/>
                      </a:sysClr>
                    </a:solidFill>
                  </a:tcPr>
                </a:tc>
                <a:tc>
                  <a:txBody>
                    <a:bodyPr/>
                    <a:lstStyle>
                      <a:lvl1pPr marL="0" algn="l" defTabSz="914400" rtl="0" eaLnBrk="1" latinLnBrk="0" hangingPunct="1">
                        <a:defRPr sz="1800" kern="1200">
                          <a:solidFill>
                            <a:schemeClr val="tx1"/>
                          </a:solidFill>
                          <a:latin typeface="Aptos Light"/>
                        </a:defRPr>
                      </a:lvl1pPr>
                      <a:lvl2pPr marL="457200" algn="l" defTabSz="914400" rtl="0" eaLnBrk="1" latinLnBrk="0" hangingPunct="1">
                        <a:defRPr sz="1800" kern="1200">
                          <a:solidFill>
                            <a:schemeClr val="tx1"/>
                          </a:solidFill>
                          <a:latin typeface="Aptos Light"/>
                        </a:defRPr>
                      </a:lvl2pPr>
                      <a:lvl3pPr marL="914400" algn="l" defTabSz="914400" rtl="0" eaLnBrk="1" latinLnBrk="0" hangingPunct="1">
                        <a:defRPr sz="1800" kern="1200">
                          <a:solidFill>
                            <a:schemeClr val="tx1"/>
                          </a:solidFill>
                          <a:latin typeface="Aptos Light"/>
                        </a:defRPr>
                      </a:lvl3pPr>
                      <a:lvl4pPr marL="1371600" algn="l" defTabSz="914400" rtl="0" eaLnBrk="1" latinLnBrk="0" hangingPunct="1">
                        <a:defRPr sz="1800" kern="1200">
                          <a:solidFill>
                            <a:schemeClr val="tx1"/>
                          </a:solidFill>
                          <a:latin typeface="Aptos Light"/>
                        </a:defRPr>
                      </a:lvl4pPr>
                      <a:lvl5pPr marL="1828800" algn="l" defTabSz="914400" rtl="0" eaLnBrk="1" latinLnBrk="0" hangingPunct="1">
                        <a:defRPr sz="1800" kern="1200">
                          <a:solidFill>
                            <a:schemeClr val="tx1"/>
                          </a:solidFill>
                          <a:latin typeface="Aptos Light"/>
                        </a:defRPr>
                      </a:lvl5pPr>
                      <a:lvl6pPr marL="2286000" algn="l" defTabSz="914400" rtl="0" eaLnBrk="1" latinLnBrk="0" hangingPunct="1">
                        <a:defRPr sz="1800" kern="1200">
                          <a:solidFill>
                            <a:schemeClr val="tx1"/>
                          </a:solidFill>
                          <a:latin typeface="Aptos Light"/>
                        </a:defRPr>
                      </a:lvl6pPr>
                      <a:lvl7pPr marL="2743200" algn="l" defTabSz="914400" rtl="0" eaLnBrk="1" latinLnBrk="0" hangingPunct="1">
                        <a:defRPr sz="1800" kern="1200">
                          <a:solidFill>
                            <a:schemeClr val="tx1"/>
                          </a:solidFill>
                          <a:latin typeface="Aptos Light"/>
                        </a:defRPr>
                      </a:lvl7pPr>
                      <a:lvl8pPr marL="3200400" algn="l" defTabSz="914400" rtl="0" eaLnBrk="1" latinLnBrk="0" hangingPunct="1">
                        <a:defRPr sz="1800" kern="1200">
                          <a:solidFill>
                            <a:schemeClr val="tx1"/>
                          </a:solidFill>
                          <a:latin typeface="Aptos Light"/>
                        </a:defRPr>
                      </a:lvl8pPr>
                      <a:lvl9pPr marL="3657600" algn="l" defTabSz="914400" rtl="0" eaLnBrk="1" latinLnBrk="0" hangingPunct="1">
                        <a:defRPr sz="1800" kern="1200">
                          <a:solidFill>
                            <a:schemeClr val="tx1"/>
                          </a:solidFill>
                          <a:latin typeface="Aptos Light"/>
                        </a:defRPr>
                      </a:lvl9pPr>
                    </a:lstStyle>
                    <a:p>
                      <a:r>
                        <a:rPr lang="en-US" sz="1800" noProof="0" dirty="0"/>
                        <a:t>Electronic health records</a:t>
                      </a:r>
                    </a:p>
                  </a:txBody>
                  <a:tcPr>
                    <a:lnL>
                      <a:noFill/>
                    </a:lnL>
                    <a:lnR>
                      <a:noFill/>
                    </a:lnR>
                    <a:lnT w="12700" cmpd="sng">
                      <a:solidFill>
                        <a:sysClr val="windowText" lastClr="000000"/>
                      </a:solidFill>
                    </a:lnT>
                    <a:lnB>
                      <a:noFill/>
                    </a:lnB>
                    <a:lnTlToBr w="12700" cmpd="sng">
                      <a:noFill/>
                      <a:prstDash val="solid"/>
                    </a:lnTlToBr>
                    <a:lnBlToTr w="12700" cmpd="sng">
                      <a:noFill/>
                      <a:prstDash val="solid"/>
                    </a:lnBlToTr>
                    <a:solidFill>
                      <a:sysClr val="window" lastClr="FFFFFF">
                        <a:lumMod val="85000"/>
                        <a:alpha val="20000"/>
                      </a:sysClr>
                    </a:solidFill>
                  </a:tcPr>
                </a:tc>
                <a:extLst>
                  <a:ext uri="{0D108BD9-81ED-4DB2-BD59-A6C34878D82A}">
                    <a16:rowId xmlns:a16="http://schemas.microsoft.com/office/drawing/2014/main" val="1346856787"/>
                  </a:ext>
                </a:extLst>
              </a:tr>
              <a:tr h="370840">
                <a:tc>
                  <a:txBody>
                    <a:bodyPr/>
                    <a:lstStyle>
                      <a:lvl1pPr marL="0" algn="l" defTabSz="914400" rtl="0" eaLnBrk="1" latinLnBrk="0" hangingPunct="1">
                        <a:defRPr sz="1800" kern="1200">
                          <a:solidFill>
                            <a:schemeClr val="tx1"/>
                          </a:solidFill>
                          <a:latin typeface="Aptos Light"/>
                        </a:defRPr>
                      </a:lvl1pPr>
                      <a:lvl2pPr marL="457200" algn="l" defTabSz="914400" rtl="0" eaLnBrk="1" latinLnBrk="0" hangingPunct="1">
                        <a:defRPr sz="1800" kern="1200">
                          <a:solidFill>
                            <a:schemeClr val="tx1"/>
                          </a:solidFill>
                          <a:latin typeface="Aptos Light"/>
                        </a:defRPr>
                      </a:lvl2pPr>
                      <a:lvl3pPr marL="914400" algn="l" defTabSz="914400" rtl="0" eaLnBrk="1" latinLnBrk="0" hangingPunct="1">
                        <a:defRPr sz="1800" kern="1200">
                          <a:solidFill>
                            <a:schemeClr val="tx1"/>
                          </a:solidFill>
                          <a:latin typeface="Aptos Light"/>
                        </a:defRPr>
                      </a:lvl3pPr>
                      <a:lvl4pPr marL="1371600" algn="l" defTabSz="914400" rtl="0" eaLnBrk="1" latinLnBrk="0" hangingPunct="1">
                        <a:defRPr sz="1800" kern="1200">
                          <a:solidFill>
                            <a:schemeClr val="tx1"/>
                          </a:solidFill>
                          <a:latin typeface="Aptos Light"/>
                        </a:defRPr>
                      </a:lvl4pPr>
                      <a:lvl5pPr marL="1828800" algn="l" defTabSz="914400" rtl="0" eaLnBrk="1" latinLnBrk="0" hangingPunct="1">
                        <a:defRPr sz="1800" kern="1200">
                          <a:solidFill>
                            <a:schemeClr val="tx1"/>
                          </a:solidFill>
                          <a:latin typeface="Aptos Light"/>
                        </a:defRPr>
                      </a:lvl5pPr>
                      <a:lvl6pPr marL="2286000" algn="l" defTabSz="914400" rtl="0" eaLnBrk="1" latinLnBrk="0" hangingPunct="1">
                        <a:defRPr sz="1800" kern="1200">
                          <a:solidFill>
                            <a:schemeClr val="tx1"/>
                          </a:solidFill>
                          <a:latin typeface="Aptos Light"/>
                        </a:defRPr>
                      </a:lvl6pPr>
                      <a:lvl7pPr marL="2743200" algn="l" defTabSz="914400" rtl="0" eaLnBrk="1" latinLnBrk="0" hangingPunct="1">
                        <a:defRPr sz="1800" kern="1200">
                          <a:solidFill>
                            <a:schemeClr val="tx1"/>
                          </a:solidFill>
                          <a:latin typeface="Aptos Light"/>
                        </a:defRPr>
                      </a:lvl7pPr>
                      <a:lvl8pPr marL="3200400" algn="l" defTabSz="914400" rtl="0" eaLnBrk="1" latinLnBrk="0" hangingPunct="1">
                        <a:defRPr sz="1800" kern="1200">
                          <a:solidFill>
                            <a:schemeClr val="tx1"/>
                          </a:solidFill>
                          <a:latin typeface="Aptos Light"/>
                        </a:defRPr>
                      </a:lvl8pPr>
                      <a:lvl9pPr marL="3657600" algn="l" defTabSz="914400" rtl="0" eaLnBrk="1" latinLnBrk="0" hangingPunct="1">
                        <a:defRPr sz="1800" kern="1200">
                          <a:solidFill>
                            <a:schemeClr val="tx1"/>
                          </a:solidFill>
                          <a:latin typeface="Aptos Light"/>
                        </a:defRPr>
                      </a:lvl9pPr>
                    </a:lstStyle>
                    <a:p>
                      <a:pPr fontAlgn="t">
                        <a:lnSpc>
                          <a:spcPct val="100000"/>
                        </a:lnSpc>
                        <a:buNone/>
                      </a:pPr>
                      <a:r>
                        <a:rPr lang="en-US" sz="1800" b="0" i="0" noProof="0" dirty="0">
                          <a:effectLst/>
                          <a:latin typeface="+mn-lt"/>
                        </a:rPr>
                        <a:t>Proportion of patients diagnosed after emergency admission</a:t>
                      </a:r>
                    </a:p>
                  </a:txBody>
                  <a:tcPr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Light"/>
                        </a:defRPr>
                      </a:lvl1pPr>
                      <a:lvl2pPr marL="457200" algn="l" defTabSz="914400" rtl="0" eaLnBrk="1" latinLnBrk="0" hangingPunct="1">
                        <a:defRPr sz="1800" kern="1200">
                          <a:solidFill>
                            <a:schemeClr val="tx1"/>
                          </a:solidFill>
                          <a:latin typeface="Aptos Light"/>
                        </a:defRPr>
                      </a:lvl2pPr>
                      <a:lvl3pPr marL="914400" algn="l" defTabSz="914400" rtl="0" eaLnBrk="1" latinLnBrk="0" hangingPunct="1">
                        <a:defRPr sz="1800" kern="1200">
                          <a:solidFill>
                            <a:schemeClr val="tx1"/>
                          </a:solidFill>
                          <a:latin typeface="Aptos Light"/>
                        </a:defRPr>
                      </a:lvl3pPr>
                      <a:lvl4pPr marL="1371600" algn="l" defTabSz="914400" rtl="0" eaLnBrk="1" latinLnBrk="0" hangingPunct="1">
                        <a:defRPr sz="1800" kern="1200">
                          <a:solidFill>
                            <a:schemeClr val="tx1"/>
                          </a:solidFill>
                          <a:latin typeface="Aptos Light"/>
                        </a:defRPr>
                      </a:lvl4pPr>
                      <a:lvl5pPr marL="1828800" algn="l" defTabSz="914400" rtl="0" eaLnBrk="1" latinLnBrk="0" hangingPunct="1">
                        <a:defRPr sz="1800" kern="1200">
                          <a:solidFill>
                            <a:schemeClr val="tx1"/>
                          </a:solidFill>
                          <a:latin typeface="Aptos Light"/>
                        </a:defRPr>
                      </a:lvl5pPr>
                      <a:lvl6pPr marL="2286000" algn="l" defTabSz="914400" rtl="0" eaLnBrk="1" latinLnBrk="0" hangingPunct="1">
                        <a:defRPr sz="1800" kern="1200">
                          <a:solidFill>
                            <a:schemeClr val="tx1"/>
                          </a:solidFill>
                          <a:latin typeface="Aptos Light"/>
                        </a:defRPr>
                      </a:lvl6pPr>
                      <a:lvl7pPr marL="2743200" algn="l" defTabSz="914400" rtl="0" eaLnBrk="1" latinLnBrk="0" hangingPunct="1">
                        <a:defRPr sz="1800" kern="1200">
                          <a:solidFill>
                            <a:schemeClr val="tx1"/>
                          </a:solidFill>
                          <a:latin typeface="Aptos Light"/>
                        </a:defRPr>
                      </a:lvl7pPr>
                      <a:lvl8pPr marL="3200400" algn="l" defTabSz="914400" rtl="0" eaLnBrk="1" latinLnBrk="0" hangingPunct="1">
                        <a:defRPr sz="1800" kern="1200">
                          <a:solidFill>
                            <a:schemeClr val="tx1"/>
                          </a:solidFill>
                          <a:latin typeface="Aptos Light"/>
                        </a:defRPr>
                      </a:lvl8pPr>
                      <a:lvl9pPr marL="3657600" algn="l" defTabSz="914400" rtl="0" eaLnBrk="1" latinLnBrk="0" hangingPunct="1">
                        <a:defRPr sz="1800" kern="1200">
                          <a:solidFill>
                            <a:schemeClr val="tx1"/>
                          </a:solidFill>
                          <a:latin typeface="Aptos Light"/>
                        </a:defRPr>
                      </a:lvl9pPr>
                    </a:lstStyle>
                    <a:p>
                      <a:endParaRPr lang="en-US" sz="1800" noProof="0" dirty="0"/>
                    </a:p>
                  </a:txBody>
                  <a:tcPr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Light"/>
                        </a:defRPr>
                      </a:lvl1pPr>
                      <a:lvl2pPr marL="457200" algn="l" defTabSz="914400" rtl="0" eaLnBrk="1" latinLnBrk="0" hangingPunct="1">
                        <a:defRPr sz="1800" kern="1200">
                          <a:solidFill>
                            <a:schemeClr val="tx1"/>
                          </a:solidFill>
                          <a:latin typeface="Aptos Light"/>
                        </a:defRPr>
                      </a:lvl2pPr>
                      <a:lvl3pPr marL="914400" algn="l" defTabSz="914400" rtl="0" eaLnBrk="1" latinLnBrk="0" hangingPunct="1">
                        <a:defRPr sz="1800" kern="1200">
                          <a:solidFill>
                            <a:schemeClr val="tx1"/>
                          </a:solidFill>
                          <a:latin typeface="Aptos Light"/>
                        </a:defRPr>
                      </a:lvl3pPr>
                      <a:lvl4pPr marL="1371600" algn="l" defTabSz="914400" rtl="0" eaLnBrk="1" latinLnBrk="0" hangingPunct="1">
                        <a:defRPr sz="1800" kern="1200">
                          <a:solidFill>
                            <a:schemeClr val="tx1"/>
                          </a:solidFill>
                          <a:latin typeface="Aptos Light"/>
                        </a:defRPr>
                      </a:lvl4pPr>
                      <a:lvl5pPr marL="1828800" algn="l" defTabSz="914400" rtl="0" eaLnBrk="1" latinLnBrk="0" hangingPunct="1">
                        <a:defRPr sz="1800" kern="1200">
                          <a:solidFill>
                            <a:schemeClr val="tx1"/>
                          </a:solidFill>
                          <a:latin typeface="Aptos Light"/>
                        </a:defRPr>
                      </a:lvl5pPr>
                      <a:lvl6pPr marL="2286000" algn="l" defTabSz="914400" rtl="0" eaLnBrk="1" latinLnBrk="0" hangingPunct="1">
                        <a:defRPr sz="1800" kern="1200">
                          <a:solidFill>
                            <a:schemeClr val="tx1"/>
                          </a:solidFill>
                          <a:latin typeface="Aptos Light"/>
                        </a:defRPr>
                      </a:lvl6pPr>
                      <a:lvl7pPr marL="2743200" algn="l" defTabSz="914400" rtl="0" eaLnBrk="1" latinLnBrk="0" hangingPunct="1">
                        <a:defRPr sz="1800" kern="1200">
                          <a:solidFill>
                            <a:schemeClr val="tx1"/>
                          </a:solidFill>
                          <a:latin typeface="Aptos Light"/>
                        </a:defRPr>
                      </a:lvl7pPr>
                      <a:lvl8pPr marL="3200400" algn="l" defTabSz="914400" rtl="0" eaLnBrk="1" latinLnBrk="0" hangingPunct="1">
                        <a:defRPr sz="1800" kern="1200">
                          <a:solidFill>
                            <a:schemeClr val="tx1"/>
                          </a:solidFill>
                          <a:latin typeface="Aptos Light"/>
                        </a:defRPr>
                      </a:lvl8pPr>
                      <a:lvl9pPr marL="3657600" algn="l" defTabSz="914400" rtl="0" eaLnBrk="1" latinLnBrk="0" hangingPunct="1">
                        <a:defRPr sz="1800" kern="1200">
                          <a:solidFill>
                            <a:schemeClr val="tx1"/>
                          </a:solidFill>
                          <a:latin typeface="Aptos Light"/>
                        </a:defRPr>
                      </a:lvl9pPr>
                    </a:lstStyle>
                    <a:p>
                      <a:endParaRPr lang="en-US" sz="1800" noProof="0" dirty="0"/>
                    </a:p>
                  </a:txBody>
                  <a:tcPr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570613202"/>
                  </a:ext>
                </a:extLst>
              </a:tr>
              <a:tr h="370840">
                <a:tc>
                  <a:txBody>
                    <a:bodyPr/>
                    <a:lstStyle>
                      <a:lvl1pPr marL="0" algn="l" defTabSz="914400" rtl="0" eaLnBrk="1" latinLnBrk="0" hangingPunct="1">
                        <a:defRPr sz="1800" kern="1200">
                          <a:solidFill>
                            <a:schemeClr val="tx1"/>
                          </a:solidFill>
                          <a:latin typeface="Aptos Light"/>
                        </a:defRPr>
                      </a:lvl1pPr>
                      <a:lvl2pPr marL="457200" algn="l" defTabSz="914400" rtl="0" eaLnBrk="1" latinLnBrk="0" hangingPunct="1">
                        <a:defRPr sz="1800" kern="1200">
                          <a:solidFill>
                            <a:schemeClr val="tx1"/>
                          </a:solidFill>
                          <a:latin typeface="Aptos Light"/>
                        </a:defRPr>
                      </a:lvl2pPr>
                      <a:lvl3pPr marL="914400" algn="l" defTabSz="914400" rtl="0" eaLnBrk="1" latinLnBrk="0" hangingPunct="1">
                        <a:defRPr sz="1800" kern="1200">
                          <a:solidFill>
                            <a:schemeClr val="tx1"/>
                          </a:solidFill>
                          <a:latin typeface="Aptos Light"/>
                        </a:defRPr>
                      </a:lvl3pPr>
                      <a:lvl4pPr marL="1371600" algn="l" defTabSz="914400" rtl="0" eaLnBrk="1" latinLnBrk="0" hangingPunct="1">
                        <a:defRPr sz="1800" kern="1200">
                          <a:solidFill>
                            <a:schemeClr val="tx1"/>
                          </a:solidFill>
                          <a:latin typeface="Aptos Light"/>
                        </a:defRPr>
                      </a:lvl4pPr>
                      <a:lvl5pPr marL="1828800" algn="l" defTabSz="914400" rtl="0" eaLnBrk="1" latinLnBrk="0" hangingPunct="1">
                        <a:defRPr sz="1800" kern="1200">
                          <a:solidFill>
                            <a:schemeClr val="tx1"/>
                          </a:solidFill>
                          <a:latin typeface="Aptos Light"/>
                        </a:defRPr>
                      </a:lvl5pPr>
                      <a:lvl6pPr marL="2286000" algn="l" defTabSz="914400" rtl="0" eaLnBrk="1" latinLnBrk="0" hangingPunct="1">
                        <a:defRPr sz="1800" kern="1200">
                          <a:solidFill>
                            <a:schemeClr val="tx1"/>
                          </a:solidFill>
                          <a:latin typeface="Aptos Light"/>
                        </a:defRPr>
                      </a:lvl6pPr>
                      <a:lvl7pPr marL="2743200" algn="l" defTabSz="914400" rtl="0" eaLnBrk="1" latinLnBrk="0" hangingPunct="1">
                        <a:defRPr sz="1800" kern="1200">
                          <a:solidFill>
                            <a:schemeClr val="tx1"/>
                          </a:solidFill>
                          <a:latin typeface="Aptos Light"/>
                        </a:defRPr>
                      </a:lvl7pPr>
                      <a:lvl8pPr marL="3200400" algn="l" defTabSz="914400" rtl="0" eaLnBrk="1" latinLnBrk="0" hangingPunct="1">
                        <a:defRPr sz="1800" kern="1200">
                          <a:solidFill>
                            <a:schemeClr val="tx1"/>
                          </a:solidFill>
                          <a:latin typeface="Aptos Light"/>
                        </a:defRPr>
                      </a:lvl8pPr>
                      <a:lvl9pPr marL="3657600" algn="l" defTabSz="914400" rtl="0" eaLnBrk="1" latinLnBrk="0" hangingPunct="1">
                        <a:defRPr sz="1800" kern="1200">
                          <a:solidFill>
                            <a:schemeClr val="tx1"/>
                          </a:solidFill>
                          <a:latin typeface="Aptos Light"/>
                        </a:defRPr>
                      </a:lvl9pPr>
                    </a:lstStyle>
                    <a:p>
                      <a:pPr>
                        <a:lnSpc>
                          <a:spcPct val="100000"/>
                        </a:lnSpc>
                      </a:pPr>
                      <a:r>
                        <a:rPr lang="en-US" sz="1800" noProof="0" dirty="0">
                          <a:latin typeface="+mn-lt"/>
                        </a:rPr>
                        <a:t>Number of specialties seen before diagnosis </a:t>
                      </a:r>
                    </a:p>
                  </a:txBody>
                  <a:tcPr anchor="ctr">
                    <a:lnL>
                      <a:noFill/>
                    </a:lnL>
                    <a:lnR>
                      <a:noFill/>
                    </a:lnR>
                    <a:lnT>
                      <a:noFill/>
                    </a:lnT>
                    <a:lnB>
                      <a:noFill/>
                    </a:lnB>
                    <a:lnTlToBr w="12700" cmpd="sng">
                      <a:noFill/>
                      <a:prstDash val="solid"/>
                    </a:lnTlToBr>
                    <a:lnBlToTr w="12700" cmpd="sng">
                      <a:noFill/>
                      <a:prstDash val="solid"/>
                    </a:lnBlToTr>
                    <a:solidFill>
                      <a:sysClr val="window" lastClr="FFFFFF">
                        <a:lumMod val="85000"/>
                        <a:alpha val="20000"/>
                      </a:sysClr>
                    </a:solidFill>
                  </a:tcPr>
                </a:tc>
                <a:tc>
                  <a:txBody>
                    <a:bodyPr/>
                    <a:lstStyle>
                      <a:lvl1pPr marL="0" algn="l" defTabSz="914400" rtl="0" eaLnBrk="1" latinLnBrk="0" hangingPunct="1">
                        <a:defRPr sz="1800" kern="1200">
                          <a:solidFill>
                            <a:schemeClr val="tx1"/>
                          </a:solidFill>
                          <a:latin typeface="Aptos Light"/>
                        </a:defRPr>
                      </a:lvl1pPr>
                      <a:lvl2pPr marL="457200" algn="l" defTabSz="914400" rtl="0" eaLnBrk="1" latinLnBrk="0" hangingPunct="1">
                        <a:defRPr sz="1800" kern="1200">
                          <a:solidFill>
                            <a:schemeClr val="tx1"/>
                          </a:solidFill>
                          <a:latin typeface="Aptos Light"/>
                        </a:defRPr>
                      </a:lvl2pPr>
                      <a:lvl3pPr marL="914400" algn="l" defTabSz="914400" rtl="0" eaLnBrk="1" latinLnBrk="0" hangingPunct="1">
                        <a:defRPr sz="1800" kern="1200">
                          <a:solidFill>
                            <a:schemeClr val="tx1"/>
                          </a:solidFill>
                          <a:latin typeface="Aptos Light"/>
                        </a:defRPr>
                      </a:lvl3pPr>
                      <a:lvl4pPr marL="1371600" algn="l" defTabSz="914400" rtl="0" eaLnBrk="1" latinLnBrk="0" hangingPunct="1">
                        <a:defRPr sz="1800" kern="1200">
                          <a:solidFill>
                            <a:schemeClr val="tx1"/>
                          </a:solidFill>
                          <a:latin typeface="Aptos Light"/>
                        </a:defRPr>
                      </a:lvl4pPr>
                      <a:lvl5pPr marL="1828800" algn="l" defTabSz="914400" rtl="0" eaLnBrk="1" latinLnBrk="0" hangingPunct="1">
                        <a:defRPr sz="1800" kern="1200">
                          <a:solidFill>
                            <a:schemeClr val="tx1"/>
                          </a:solidFill>
                          <a:latin typeface="Aptos Light"/>
                        </a:defRPr>
                      </a:lvl5pPr>
                      <a:lvl6pPr marL="2286000" algn="l" defTabSz="914400" rtl="0" eaLnBrk="1" latinLnBrk="0" hangingPunct="1">
                        <a:defRPr sz="1800" kern="1200">
                          <a:solidFill>
                            <a:schemeClr val="tx1"/>
                          </a:solidFill>
                          <a:latin typeface="Aptos Light"/>
                        </a:defRPr>
                      </a:lvl6pPr>
                      <a:lvl7pPr marL="2743200" algn="l" defTabSz="914400" rtl="0" eaLnBrk="1" latinLnBrk="0" hangingPunct="1">
                        <a:defRPr sz="1800" kern="1200">
                          <a:solidFill>
                            <a:schemeClr val="tx1"/>
                          </a:solidFill>
                          <a:latin typeface="Aptos Light"/>
                        </a:defRPr>
                      </a:lvl7pPr>
                      <a:lvl8pPr marL="3200400" algn="l" defTabSz="914400" rtl="0" eaLnBrk="1" latinLnBrk="0" hangingPunct="1">
                        <a:defRPr sz="1800" kern="1200">
                          <a:solidFill>
                            <a:schemeClr val="tx1"/>
                          </a:solidFill>
                          <a:latin typeface="Aptos Light"/>
                        </a:defRPr>
                      </a:lvl8pPr>
                      <a:lvl9pPr marL="3657600" algn="l" defTabSz="914400" rtl="0" eaLnBrk="1" latinLnBrk="0" hangingPunct="1">
                        <a:defRPr sz="1800" kern="1200">
                          <a:solidFill>
                            <a:schemeClr val="tx1"/>
                          </a:solidFill>
                          <a:latin typeface="Aptos Light"/>
                        </a:defRPr>
                      </a:lvl9pPr>
                    </a:lstStyle>
                    <a:p>
                      <a:endParaRPr lang="en-US" sz="1800" noProof="0" dirty="0"/>
                    </a:p>
                  </a:txBody>
                  <a:tcPr anchor="ctr">
                    <a:lnL>
                      <a:noFill/>
                    </a:lnL>
                    <a:lnR>
                      <a:noFill/>
                    </a:lnR>
                    <a:lnT>
                      <a:noFill/>
                    </a:lnT>
                    <a:lnB>
                      <a:noFill/>
                    </a:lnB>
                    <a:lnTlToBr w="12700" cmpd="sng">
                      <a:noFill/>
                      <a:prstDash val="solid"/>
                    </a:lnTlToBr>
                    <a:lnBlToTr w="12700" cmpd="sng">
                      <a:noFill/>
                      <a:prstDash val="solid"/>
                    </a:lnBlToTr>
                    <a:solidFill>
                      <a:sysClr val="window" lastClr="FFFFFF">
                        <a:lumMod val="85000"/>
                        <a:alpha val="20000"/>
                      </a:sysClr>
                    </a:solidFill>
                  </a:tcPr>
                </a:tc>
                <a:tc>
                  <a:txBody>
                    <a:bodyPr/>
                    <a:lstStyle>
                      <a:lvl1pPr marL="0" algn="l" defTabSz="914400" rtl="0" eaLnBrk="1" latinLnBrk="0" hangingPunct="1">
                        <a:defRPr sz="1800" kern="1200">
                          <a:solidFill>
                            <a:schemeClr val="tx1"/>
                          </a:solidFill>
                          <a:latin typeface="Aptos Light"/>
                        </a:defRPr>
                      </a:lvl1pPr>
                      <a:lvl2pPr marL="457200" algn="l" defTabSz="914400" rtl="0" eaLnBrk="1" latinLnBrk="0" hangingPunct="1">
                        <a:defRPr sz="1800" kern="1200">
                          <a:solidFill>
                            <a:schemeClr val="tx1"/>
                          </a:solidFill>
                          <a:latin typeface="Aptos Light"/>
                        </a:defRPr>
                      </a:lvl2pPr>
                      <a:lvl3pPr marL="914400" algn="l" defTabSz="914400" rtl="0" eaLnBrk="1" latinLnBrk="0" hangingPunct="1">
                        <a:defRPr sz="1800" kern="1200">
                          <a:solidFill>
                            <a:schemeClr val="tx1"/>
                          </a:solidFill>
                          <a:latin typeface="Aptos Light"/>
                        </a:defRPr>
                      </a:lvl3pPr>
                      <a:lvl4pPr marL="1371600" algn="l" defTabSz="914400" rtl="0" eaLnBrk="1" latinLnBrk="0" hangingPunct="1">
                        <a:defRPr sz="1800" kern="1200">
                          <a:solidFill>
                            <a:schemeClr val="tx1"/>
                          </a:solidFill>
                          <a:latin typeface="Aptos Light"/>
                        </a:defRPr>
                      </a:lvl4pPr>
                      <a:lvl5pPr marL="1828800" algn="l" defTabSz="914400" rtl="0" eaLnBrk="1" latinLnBrk="0" hangingPunct="1">
                        <a:defRPr sz="1800" kern="1200">
                          <a:solidFill>
                            <a:schemeClr val="tx1"/>
                          </a:solidFill>
                          <a:latin typeface="Aptos Light"/>
                        </a:defRPr>
                      </a:lvl5pPr>
                      <a:lvl6pPr marL="2286000" algn="l" defTabSz="914400" rtl="0" eaLnBrk="1" latinLnBrk="0" hangingPunct="1">
                        <a:defRPr sz="1800" kern="1200">
                          <a:solidFill>
                            <a:schemeClr val="tx1"/>
                          </a:solidFill>
                          <a:latin typeface="Aptos Light"/>
                        </a:defRPr>
                      </a:lvl6pPr>
                      <a:lvl7pPr marL="2743200" algn="l" defTabSz="914400" rtl="0" eaLnBrk="1" latinLnBrk="0" hangingPunct="1">
                        <a:defRPr sz="1800" kern="1200">
                          <a:solidFill>
                            <a:schemeClr val="tx1"/>
                          </a:solidFill>
                          <a:latin typeface="Aptos Light"/>
                        </a:defRPr>
                      </a:lvl7pPr>
                      <a:lvl8pPr marL="3200400" algn="l" defTabSz="914400" rtl="0" eaLnBrk="1" latinLnBrk="0" hangingPunct="1">
                        <a:defRPr sz="1800" kern="1200">
                          <a:solidFill>
                            <a:schemeClr val="tx1"/>
                          </a:solidFill>
                          <a:latin typeface="Aptos Light"/>
                        </a:defRPr>
                      </a:lvl8pPr>
                      <a:lvl9pPr marL="3657600" algn="l" defTabSz="914400" rtl="0" eaLnBrk="1" latinLnBrk="0" hangingPunct="1">
                        <a:defRPr sz="1800" kern="1200">
                          <a:solidFill>
                            <a:schemeClr val="tx1"/>
                          </a:solidFill>
                          <a:latin typeface="Aptos Light"/>
                        </a:defRPr>
                      </a:lvl9pPr>
                    </a:lstStyle>
                    <a:p>
                      <a:endParaRPr lang="en-US" sz="1800" noProof="0" dirty="0"/>
                    </a:p>
                  </a:txBody>
                  <a:tcPr anchor="ctr">
                    <a:lnL>
                      <a:noFill/>
                    </a:lnL>
                    <a:lnR>
                      <a:noFill/>
                    </a:lnR>
                    <a:lnT>
                      <a:noFill/>
                    </a:lnT>
                    <a:lnB>
                      <a:noFill/>
                    </a:lnB>
                    <a:lnTlToBr w="12700" cmpd="sng">
                      <a:noFill/>
                      <a:prstDash val="solid"/>
                    </a:lnTlToBr>
                    <a:lnBlToTr w="12700" cmpd="sng">
                      <a:noFill/>
                      <a:prstDash val="solid"/>
                    </a:lnBlToTr>
                    <a:solidFill>
                      <a:sysClr val="window" lastClr="FFFFFF">
                        <a:lumMod val="85000"/>
                        <a:alpha val="20000"/>
                      </a:sysClr>
                    </a:solidFill>
                  </a:tcPr>
                </a:tc>
                <a:extLst>
                  <a:ext uri="{0D108BD9-81ED-4DB2-BD59-A6C34878D82A}">
                    <a16:rowId xmlns:a16="http://schemas.microsoft.com/office/drawing/2014/main" val="2132879099"/>
                  </a:ext>
                </a:extLst>
              </a:tr>
              <a:tr h="370840">
                <a:tc>
                  <a:txBody>
                    <a:bodyPr/>
                    <a:lstStyle>
                      <a:lvl1pPr marL="0" algn="l" defTabSz="914400" rtl="0" eaLnBrk="1" latinLnBrk="0" hangingPunct="1">
                        <a:defRPr sz="1800" kern="1200">
                          <a:solidFill>
                            <a:schemeClr val="tx1"/>
                          </a:solidFill>
                          <a:latin typeface="Aptos Light"/>
                        </a:defRPr>
                      </a:lvl1pPr>
                      <a:lvl2pPr marL="457200" algn="l" defTabSz="914400" rtl="0" eaLnBrk="1" latinLnBrk="0" hangingPunct="1">
                        <a:defRPr sz="1800" kern="1200">
                          <a:solidFill>
                            <a:schemeClr val="tx1"/>
                          </a:solidFill>
                          <a:latin typeface="Aptos Light"/>
                        </a:defRPr>
                      </a:lvl2pPr>
                      <a:lvl3pPr marL="914400" algn="l" defTabSz="914400" rtl="0" eaLnBrk="1" latinLnBrk="0" hangingPunct="1">
                        <a:defRPr sz="1800" kern="1200">
                          <a:solidFill>
                            <a:schemeClr val="tx1"/>
                          </a:solidFill>
                          <a:latin typeface="Aptos Light"/>
                        </a:defRPr>
                      </a:lvl3pPr>
                      <a:lvl4pPr marL="1371600" algn="l" defTabSz="914400" rtl="0" eaLnBrk="1" latinLnBrk="0" hangingPunct="1">
                        <a:defRPr sz="1800" kern="1200">
                          <a:solidFill>
                            <a:schemeClr val="tx1"/>
                          </a:solidFill>
                          <a:latin typeface="Aptos Light"/>
                        </a:defRPr>
                      </a:lvl4pPr>
                      <a:lvl5pPr marL="1828800" algn="l" defTabSz="914400" rtl="0" eaLnBrk="1" latinLnBrk="0" hangingPunct="1">
                        <a:defRPr sz="1800" kern="1200">
                          <a:solidFill>
                            <a:schemeClr val="tx1"/>
                          </a:solidFill>
                          <a:latin typeface="Aptos Light"/>
                        </a:defRPr>
                      </a:lvl5pPr>
                      <a:lvl6pPr marL="2286000" algn="l" defTabSz="914400" rtl="0" eaLnBrk="1" latinLnBrk="0" hangingPunct="1">
                        <a:defRPr sz="1800" kern="1200">
                          <a:solidFill>
                            <a:schemeClr val="tx1"/>
                          </a:solidFill>
                          <a:latin typeface="Aptos Light"/>
                        </a:defRPr>
                      </a:lvl6pPr>
                      <a:lvl7pPr marL="2743200" algn="l" defTabSz="914400" rtl="0" eaLnBrk="1" latinLnBrk="0" hangingPunct="1">
                        <a:defRPr sz="1800" kern="1200">
                          <a:solidFill>
                            <a:schemeClr val="tx1"/>
                          </a:solidFill>
                          <a:latin typeface="Aptos Light"/>
                        </a:defRPr>
                      </a:lvl7pPr>
                      <a:lvl8pPr marL="3200400" algn="l" defTabSz="914400" rtl="0" eaLnBrk="1" latinLnBrk="0" hangingPunct="1">
                        <a:defRPr sz="1800" kern="1200">
                          <a:solidFill>
                            <a:schemeClr val="tx1"/>
                          </a:solidFill>
                          <a:latin typeface="Aptos Light"/>
                        </a:defRPr>
                      </a:lvl8pPr>
                      <a:lvl9pPr marL="3657600" algn="l" defTabSz="914400" rtl="0" eaLnBrk="1" latinLnBrk="0" hangingPunct="1">
                        <a:defRPr sz="1800" kern="1200">
                          <a:solidFill>
                            <a:schemeClr val="tx1"/>
                          </a:solidFill>
                          <a:latin typeface="Aptos Light"/>
                        </a:defRPr>
                      </a:lvl9pPr>
                    </a:lstStyle>
                    <a:p>
                      <a:pPr fontAlgn="t">
                        <a:lnSpc>
                          <a:spcPct val="100000"/>
                        </a:lnSpc>
                        <a:buNone/>
                      </a:pPr>
                      <a:r>
                        <a:rPr lang="en-US" sz="1800" b="0" i="0" noProof="0" dirty="0">
                          <a:effectLst/>
                          <a:latin typeface="+mn-lt"/>
                        </a:rPr>
                        <a:t>Proportion of patients presenting with advanced cardiac involvement</a:t>
                      </a:r>
                    </a:p>
                  </a:txBody>
                  <a:tcPr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Light"/>
                        </a:defRPr>
                      </a:lvl1pPr>
                      <a:lvl2pPr marL="457200" algn="l" defTabSz="914400" rtl="0" eaLnBrk="1" latinLnBrk="0" hangingPunct="1">
                        <a:defRPr sz="1800" kern="1200">
                          <a:solidFill>
                            <a:schemeClr val="tx1"/>
                          </a:solidFill>
                          <a:latin typeface="Aptos Light"/>
                        </a:defRPr>
                      </a:lvl2pPr>
                      <a:lvl3pPr marL="914400" algn="l" defTabSz="914400" rtl="0" eaLnBrk="1" latinLnBrk="0" hangingPunct="1">
                        <a:defRPr sz="1800" kern="1200">
                          <a:solidFill>
                            <a:schemeClr val="tx1"/>
                          </a:solidFill>
                          <a:latin typeface="Aptos Light"/>
                        </a:defRPr>
                      </a:lvl3pPr>
                      <a:lvl4pPr marL="1371600" algn="l" defTabSz="914400" rtl="0" eaLnBrk="1" latinLnBrk="0" hangingPunct="1">
                        <a:defRPr sz="1800" kern="1200">
                          <a:solidFill>
                            <a:schemeClr val="tx1"/>
                          </a:solidFill>
                          <a:latin typeface="Aptos Light"/>
                        </a:defRPr>
                      </a:lvl4pPr>
                      <a:lvl5pPr marL="1828800" algn="l" defTabSz="914400" rtl="0" eaLnBrk="1" latinLnBrk="0" hangingPunct="1">
                        <a:defRPr sz="1800" kern="1200">
                          <a:solidFill>
                            <a:schemeClr val="tx1"/>
                          </a:solidFill>
                          <a:latin typeface="Aptos Light"/>
                        </a:defRPr>
                      </a:lvl5pPr>
                      <a:lvl6pPr marL="2286000" algn="l" defTabSz="914400" rtl="0" eaLnBrk="1" latinLnBrk="0" hangingPunct="1">
                        <a:defRPr sz="1800" kern="1200">
                          <a:solidFill>
                            <a:schemeClr val="tx1"/>
                          </a:solidFill>
                          <a:latin typeface="Aptos Light"/>
                        </a:defRPr>
                      </a:lvl6pPr>
                      <a:lvl7pPr marL="2743200" algn="l" defTabSz="914400" rtl="0" eaLnBrk="1" latinLnBrk="0" hangingPunct="1">
                        <a:defRPr sz="1800" kern="1200">
                          <a:solidFill>
                            <a:schemeClr val="tx1"/>
                          </a:solidFill>
                          <a:latin typeface="Aptos Light"/>
                        </a:defRPr>
                      </a:lvl7pPr>
                      <a:lvl8pPr marL="3200400" algn="l" defTabSz="914400" rtl="0" eaLnBrk="1" latinLnBrk="0" hangingPunct="1">
                        <a:defRPr sz="1800" kern="1200">
                          <a:solidFill>
                            <a:schemeClr val="tx1"/>
                          </a:solidFill>
                          <a:latin typeface="Aptos Light"/>
                        </a:defRPr>
                      </a:lvl8pPr>
                      <a:lvl9pPr marL="3657600" algn="l" defTabSz="914400" rtl="0" eaLnBrk="1" latinLnBrk="0" hangingPunct="1">
                        <a:defRPr sz="1800" kern="1200">
                          <a:solidFill>
                            <a:schemeClr val="tx1"/>
                          </a:solidFill>
                          <a:latin typeface="Aptos Light"/>
                        </a:defRPr>
                      </a:lvl9pPr>
                    </a:lstStyle>
                    <a:p>
                      <a:endParaRPr lang="en-US" sz="1800" noProof="0" dirty="0"/>
                    </a:p>
                  </a:txBody>
                  <a:tcPr anchor="ctr">
                    <a:lnL>
                      <a:noFill/>
                    </a:lnL>
                    <a:lnR>
                      <a:noFill/>
                    </a:lnR>
                    <a:lnT>
                      <a:noFill/>
                    </a:lnT>
                    <a:lnB>
                      <a:no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Light"/>
                        </a:defRPr>
                      </a:lvl1pPr>
                      <a:lvl2pPr marL="457200" algn="l" defTabSz="914400" rtl="0" eaLnBrk="1" latinLnBrk="0" hangingPunct="1">
                        <a:defRPr sz="1800" kern="1200">
                          <a:solidFill>
                            <a:schemeClr val="tx1"/>
                          </a:solidFill>
                          <a:latin typeface="Aptos Light"/>
                        </a:defRPr>
                      </a:lvl2pPr>
                      <a:lvl3pPr marL="914400" algn="l" defTabSz="914400" rtl="0" eaLnBrk="1" latinLnBrk="0" hangingPunct="1">
                        <a:defRPr sz="1800" kern="1200">
                          <a:solidFill>
                            <a:schemeClr val="tx1"/>
                          </a:solidFill>
                          <a:latin typeface="Aptos Light"/>
                        </a:defRPr>
                      </a:lvl3pPr>
                      <a:lvl4pPr marL="1371600" algn="l" defTabSz="914400" rtl="0" eaLnBrk="1" latinLnBrk="0" hangingPunct="1">
                        <a:defRPr sz="1800" kern="1200">
                          <a:solidFill>
                            <a:schemeClr val="tx1"/>
                          </a:solidFill>
                          <a:latin typeface="Aptos Light"/>
                        </a:defRPr>
                      </a:lvl4pPr>
                      <a:lvl5pPr marL="1828800" algn="l" defTabSz="914400" rtl="0" eaLnBrk="1" latinLnBrk="0" hangingPunct="1">
                        <a:defRPr sz="1800" kern="1200">
                          <a:solidFill>
                            <a:schemeClr val="tx1"/>
                          </a:solidFill>
                          <a:latin typeface="Aptos Light"/>
                        </a:defRPr>
                      </a:lvl5pPr>
                      <a:lvl6pPr marL="2286000" algn="l" defTabSz="914400" rtl="0" eaLnBrk="1" latinLnBrk="0" hangingPunct="1">
                        <a:defRPr sz="1800" kern="1200">
                          <a:solidFill>
                            <a:schemeClr val="tx1"/>
                          </a:solidFill>
                          <a:latin typeface="Aptos Light"/>
                        </a:defRPr>
                      </a:lvl6pPr>
                      <a:lvl7pPr marL="2743200" algn="l" defTabSz="914400" rtl="0" eaLnBrk="1" latinLnBrk="0" hangingPunct="1">
                        <a:defRPr sz="1800" kern="1200">
                          <a:solidFill>
                            <a:schemeClr val="tx1"/>
                          </a:solidFill>
                          <a:latin typeface="Aptos Light"/>
                        </a:defRPr>
                      </a:lvl7pPr>
                      <a:lvl8pPr marL="3200400" algn="l" defTabSz="914400" rtl="0" eaLnBrk="1" latinLnBrk="0" hangingPunct="1">
                        <a:defRPr sz="1800" kern="1200">
                          <a:solidFill>
                            <a:schemeClr val="tx1"/>
                          </a:solidFill>
                          <a:latin typeface="Aptos Light"/>
                        </a:defRPr>
                      </a:lvl8pPr>
                      <a:lvl9pPr marL="3657600" algn="l" defTabSz="914400" rtl="0" eaLnBrk="1" latinLnBrk="0" hangingPunct="1">
                        <a:defRPr sz="1800" kern="1200">
                          <a:solidFill>
                            <a:schemeClr val="tx1"/>
                          </a:solidFill>
                          <a:latin typeface="Aptos Light"/>
                        </a:defRPr>
                      </a:lvl9pPr>
                    </a:lstStyle>
                    <a:p>
                      <a:endParaRPr lang="en-US" sz="1800" noProof="0" dirty="0"/>
                    </a:p>
                  </a:txBody>
                  <a:tcPr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171217671"/>
                  </a:ext>
                </a:extLst>
              </a:tr>
              <a:tr h="370840">
                <a:tc>
                  <a:txBody>
                    <a:bodyPr/>
                    <a:lstStyle>
                      <a:lvl1pPr marL="0" algn="l" defTabSz="914400" rtl="0" eaLnBrk="1" latinLnBrk="0" hangingPunct="1">
                        <a:defRPr sz="1800" kern="1200">
                          <a:solidFill>
                            <a:schemeClr val="tx1"/>
                          </a:solidFill>
                          <a:latin typeface="Aptos Light"/>
                        </a:defRPr>
                      </a:lvl1pPr>
                      <a:lvl2pPr marL="457200" algn="l" defTabSz="914400" rtl="0" eaLnBrk="1" latinLnBrk="0" hangingPunct="1">
                        <a:defRPr sz="1800" kern="1200">
                          <a:solidFill>
                            <a:schemeClr val="tx1"/>
                          </a:solidFill>
                          <a:latin typeface="Aptos Light"/>
                        </a:defRPr>
                      </a:lvl2pPr>
                      <a:lvl3pPr marL="914400" algn="l" defTabSz="914400" rtl="0" eaLnBrk="1" latinLnBrk="0" hangingPunct="1">
                        <a:defRPr sz="1800" kern="1200">
                          <a:solidFill>
                            <a:schemeClr val="tx1"/>
                          </a:solidFill>
                          <a:latin typeface="Aptos Light"/>
                        </a:defRPr>
                      </a:lvl3pPr>
                      <a:lvl4pPr marL="1371600" algn="l" defTabSz="914400" rtl="0" eaLnBrk="1" latinLnBrk="0" hangingPunct="1">
                        <a:defRPr sz="1800" kern="1200">
                          <a:solidFill>
                            <a:schemeClr val="tx1"/>
                          </a:solidFill>
                          <a:latin typeface="Aptos Light"/>
                        </a:defRPr>
                      </a:lvl4pPr>
                      <a:lvl5pPr marL="1828800" algn="l" defTabSz="914400" rtl="0" eaLnBrk="1" latinLnBrk="0" hangingPunct="1">
                        <a:defRPr sz="1800" kern="1200">
                          <a:solidFill>
                            <a:schemeClr val="tx1"/>
                          </a:solidFill>
                          <a:latin typeface="Aptos Light"/>
                        </a:defRPr>
                      </a:lvl5pPr>
                      <a:lvl6pPr marL="2286000" algn="l" defTabSz="914400" rtl="0" eaLnBrk="1" latinLnBrk="0" hangingPunct="1">
                        <a:defRPr sz="1800" kern="1200">
                          <a:solidFill>
                            <a:schemeClr val="tx1"/>
                          </a:solidFill>
                          <a:latin typeface="Aptos Light"/>
                        </a:defRPr>
                      </a:lvl6pPr>
                      <a:lvl7pPr marL="2743200" algn="l" defTabSz="914400" rtl="0" eaLnBrk="1" latinLnBrk="0" hangingPunct="1">
                        <a:defRPr sz="1800" kern="1200">
                          <a:solidFill>
                            <a:schemeClr val="tx1"/>
                          </a:solidFill>
                          <a:latin typeface="Aptos Light"/>
                        </a:defRPr>
                      </a:lvl7pPr>
                      <a:lvl8pPr marL="3200400" algn="l" defTabSz="914400" rtl="0" eaLnBrk="1" latinLnBrk="0" hangingPunct="1">
                        <a:defRPr sz="1800" kern="1200">
                          <a:solidFill>
                            <a:schemeClr val="tx1"/>
                          </a:solidFill>
                          <a:latin typeface="Aptos Light"/>
                        </a:defRPr>
                      </a:lvl8pPr>
                      <a:lvl9pPr marL="3657600" algn="l" defTabSz="914400" rtl="0" eaLnBrk="1" latinLnBrk="0" hangingPunct="1">
                        <a:defRPr sz="1800" kern="1200">
                          <a:solidFill>
                            <a:schemeClr val="tx1"/>
                          </a:solidFill>
                          <a:latin typeface="Aptos Light"/>
                        </a:defRPr>
                      </a:lvl9pPr>
                    </a:lstStyle>
                    <a:p>
                      <a:pPr>
                        <a:lnSpc>
                          <a:spcPct val="100000"/>
                        </a:lnSpc>
                      </a:pPr>
                      <a:r>
                        <a:rPr lang="en-US" sz="1800" noProof="0" dirty="0">
                          <a:latin typeface="+mn-lt"/>
                        </a:rPr>
                        <a:t>Average length of stay for amyloidosis‑related admissions</a:t>
                      </a:r>
                    </a:p>
                  </a:txBody>
                  <a:tcPr anchor="ctr">
                    <a:lnL>
                      <a:noFill/>
                    </a:lnL>
                    <a:lnR>
                      <a:noFill/>
                    </a:lnR>
                    <a:lnT>
                      <a:noFill/>
                    </a:lnT>
                    <a:lnB>
                      <a:noFill/>
                    </a:lnB>
                    <a:lnTlToBr w="12700" cmpd="sng">
                      <a:noFill/>
                      <a:prstDash val="solid"/>
                    </a:lnTlToBr>
                    <a:lnBlToTr w="12700" cmpd="sng">
                      <a:noFill/>
                      <a:prstDash val="solid"/>
                    </a:lnBlToTr>
                    <a:solidFill>
                      <a:sysClr val="window" lastClr="FFFFFF">
                        <a:lumMod val="85000"/>
                        <a:alpha val="20000"/>
                      </a:sysClr>
                    </a:solidFill>
                  </a:tcPr>
                </a:tc>
                <a:tc>
                  <a:txBody>
                    <a:bodyPr/>
                    <a:lstStyle>
                      <a:lvl1pPr marL="0" algn="l" defTabSz="914400" rtl="0" eaLnBrk="1" latinLnBrk="0" hangingPunct="1">
                        <a:defRPr sz="1800" kern="1200">
                          <a:solidFill>
                            <a:schemeClr val="tx1"/>
                          </a:solidFill>
                          <a:latin typeface="Aptos Light"/>
                        </a:defRPr>
                      </a:lvl1pPr>
                      <a:lvl2pPr marL="457200" algn="l" defTabSz="914400" rtl="0" eaLnBrk="1" latinLnBrk="0" hangingPunct="1">
                        <a:defRPr sz="1800" kern="1200">
                          <a:solidFill>
                            <a:schemeClr val="tx1"/>
                          </a:solidFill>
                          <a:latin typeface="Aptos Light"/>
                        </a:defRPr>
                      </a:lvl2pPr>
                      <a:lvl3pPr marL="914400" algn="l" defTabSz="914400" rtl="0" eaLnBrk="1" latinLnBrk="0" hangingPunct="1">
                        <a:defRPr sz="1800" kern="1200">
                          <a:solidFill>
                            <a:schemeClr val="tx1"/>
                          </a:solidFill>
                          <a:latin typeface="Aptos Light"/>
                        </a:defRPr>
                      </a:lvl3pPr>
                      <a:lvl4pPr marL="1371600" algn="l" defTabSz="914400" rtl="0" eaLnBrk="1" latinLnBrk="0" hangingPunct="1">
                        <a:defRPr sz="1800" kern="1200">
                          <a:solidFill>
                            <a:schemeClr val="tx1"/>
                          </a:solidFill>
                          <a:latin typeface="Aptos Light"/>
                        </a:defRPr>
                      </a:lvl4pPr>
                      <a:lvl5pPr marL="1828800" algn="l" defTabSz="914400" rtl="0" eaLnBrk="1" latinLnBrk="0" hangingPunct="1">
                        <a:defRPr sz="1800" kern="1200">
                          <a:solidFill>
                            <a:schemeClr val="tx1"/>
                          </a:solidFill>
                          <a:latin typeface="Aptos Light"/>
                        </a:defRPr>
                      </a:lvl5pPr>
                      <a:lvl6pPr marL="2286000" algn="l" defTabSz="914400" rtl="0" eaLnBrk="1" latinLnBrk="0" hangingPunct="1">
                        <a:defRPr sz="1800" kern="1200">
                          <a:solidFill>
                            <a:schemeClr val="tx1"/>
                          </a:solidFill>
                          <a:latin typeface="Aptos Light"/>
                        </a:defRPr>
                      </a:lvl6pPr>
                      <a:lvl7pPr marL="2743200" algn="l" defTabSz="914400" rtl="0" eaLnBrk="1" latinLnBrk="0" hangingPunct="1">
                        <a:defRPr sz="1800" kern="1200">
                          <a:solidFill>
                            <a:schemeClr val="tx1"/>
                          </a:solidFill>
                          <a:latin typeface="Aptos Light"/>
                        </a:defRPr>
                      </a:lvl7pPr>
                      <a:lvl8pPr marL="3200400" algn="l" defTabSz="914400" rtl="0" eaLnBrk="1" latinLnBrk="0" hangingPunct="1">
                        <a:defRPr sz="1800" kern="1200">
                          <a:solidFill>
                            <a:schemeClr val="tx1"/>
                          </a:solidFill>
                          <a:latin typeface="Aptos Light"/>
                        </a:defRPr>
                      </a:lvl8pPr>
                      <a:lvl9pPr marL="3657600" algn="l" defTabSz="914400" rtl="0" eaLnBrk="1" latinLnBrk="0" hangingPunct="1">
                        <a:defRPr sz="1800" kern="1200">
                          <a:solidFill>
                            <a:schemeClr val="tx1"/>
                          </a:solidFill>
                          <a:latin typeface="Aptos Light"/>
                        </a:defRPr>
                      </a:lvl9pPr>
                    </a:lstStyle>
                    <a:p>
                      <a:endParaRPr lang="en-US" sz="1800" noProof="0" dirty="0"/>
                    </a:p>
                  </a:txBody>
                  <a:tcPr anchor="ctr">
                    <a:lnL>
                      <a:noFill/>
                    </a:lnL>
                    <a:lnR>
                      <a:noFill/>
                    </a:lnR>
                    <a:lnT>
                      <a:noFill/>
                    </a:lnT>
                    <a:lnB>
                      <a:noFill/>
                    </a:lnB>
                    <a:lnTlToBr w="12700" cmpd="sng">
                      <a:noFill/>
                      <a:prstDash val="solid"/>
                    </a:lnTlToBr>
                    <a:lnBlToTr w="12700" cmpd="sng">
                      <a:noFill/>
                      <a:prstDash val="solid"/>
                    </a:lnBlToTr>
                    <a:solidFill>
                      <a:sysClr val="window" lastClr="FFFFFF">
                        <a:lumMod val="85000"/>
                        <a:alpha val="20000"/>
                      </a:sysClr>
                    </a:solidFill>
                  </a:tcPr>
                </a:tc>
                <a:tc>
                  <a:txBody>
                    <a:bodyPr/>
                    <a:lstStyle>
                      <a:lvl1pPr marL="0" algn="l" defTabSz="914400" rtl="0" eaLnBrk="1" latinLnBrk="0" hangingPunct="1">
                        <a:defRPr sz="1800" kern="1200">
                          <a:solidFill>
                            <a:schemeClr val="tx1"/>
                          </a:solidFill>
                          <a:latin typeface="Aptos Light"/>
                        </a:defRPr>
                      </a:lvl1pPr>
                      <a:lvl2pPr marL="457200" algn="l" defTabSz="914400" rtl="0" eaLnBrk="1" latinLnBrk="0" hangingPunct="1">
                        <a:defRPr sz="1800" kern="1200">
                          <a:solidFill>
                            <a:schemeClr val="tx1"/>
                          </a:solidFill>
                          <a:latin typeface="Aptos Light"/>
                        </a:defRPr>
                      </a:lvl2pPr>
                      <a:lvl3pPr marL="914400" algn="l" defTabSz="914400" rtl="0" eaLnBrk="1" latinLnBrk="0" hangingPunct="1">
                        <a:defRPr sz="1800" kern="1200">
                          <a:solidFill>
                            <a:schemeClr val="tx1"/>
                          </a:solidFill>
                          <a:latin typeface="Aptos Light"/>
                        </a:defRPr>
                      </a:lvl3pPr>
                      <a:lvl4pPr marL="1371600" algn="l" defTabSz="914400" rtl="0" eaLnBrk="1" latinLnBrk="0" hangingPunct="1">
                        <a:defRPr sz="1800" kern="1200">
                          <a:solidFill>
                            <a:schemeClr val="tx1"/>
                          </a:solidFill>
                          <a:latin typeface="Aptos Light"/>
                        </a:defRPr>
                      </a:lvl4pPr>
                      <a:lvl5pPr marL="1828800" algn="l" defTabSz="914400" rtl="0" eaLnBrk="1" latinLnBrk="0" hangingPunct="1">
                        <a:defRPr sz="1800" kern="1200">
                          <a:solidFill>
                            <a:schemeClr val="tx1"/>
                          </a:solidFill>
                          <a:latin typeface="Aptos Light"/>
                        </a:defRPr>
                      </a:lvl5pPr>
                      <a:lvl6pPr marL="2286000" algn="l" defTabSz="914400" rtl="0" eaLnBrk="1" latinLnBrk="0" hangingPunct="1">
                        <a:defRPr sz="1800" kern="1200">
                          <a:solidFill>
                            <a:schemeClr val="tx1"/>
                          </a:solidFill>
                          <a:latin typeface="Aptos Light"/>
                        </a:defRPr>
                      </a:lvl6pPr>
                      <a:lvl7pPr marL="2743200" algn="l" defTabSz="914400" rtl="0" eaLnBrk="1" latinLnBrk="0" hangingPunct="1">
                        <a:defRPr sz="1800" kern="1200">
                          <a:solidFill>
                            <a:schemeClr val="tx1"/>
                          </a:solidFill>
                          <a:latin typeface="Aptos Light"/>
                        </a:defRPr>
                      </a:lvl7pPr>
                      <a:lvl8pPr marL="3200400" algn="l" defTabSz="914400" rtl="0" eaLnBrk="1" latinLnBrk="0" hangingPunct="1">
                        <a:defRPr sz="1800" kern="1200">
                          <a:solidFill>
                            <a:schemeClr val="tx1"/>
                          </a:solidFill>
                          <a:latin typeface="Aptos Light"/>
                        </a:defRPr>
                      </a:lvl8pPr>
                      <a:lvl9pPr marL="3657600" algn="l" defTabSz="914400" rtl="0" eaLnBrk="1" latinLnBrk="0" hangingPunct="1">
                        <a:defRPr sz="1800" kern="1200">
                          <a:solidFill>
                            <a:schemeClr val="tx1"/>
                          </a:solidFill>
                          <a:latin typeface="Aptos Light"/>
                        </a:defRPr>
                      </a:lvl9pPr>
                    </a:lstStyle>
                    <a:p>
                      <a:endParaRPr lang="en-US" sz="1800" noProof="0" dirty="0"/>
                    </a:p>
                  </a:txBody>
                  <a:tcPr anchor="ctr">
                    <a:lnL>
                      <a:noFill/>
                    </a:lnL>
                    <a:lnR>
                      <a:noFill/>
                    </a:lnR>
                    <a:lnT>
                      <a:noFill/>
                    </a:lnT>
                    <a:lnB>
                      <a:noFill/>
                    </a:lnB>
                    <a:lnTlToBr w="12700" cmpd="sng">
                      <a:noFill/>
                      <a:prstDash val="solid"/>
                    </a:lnTlToBr>
                    <a:lnBlToTr w="12700" cmpd="sng">
                      <a:noFill/>
                      <a:prstDash val="solid"/>
                    </a:lnBlToTr>
                    <a:solidFill>
                      <a:sysClr val="window" lastClr="FFFFFF">
                        <a:lumMod val="85000"/>
                        <a:alpha val="20000"/>
                      </a:sysClr>
                    </a:solidFill>
                  </a:tcPr>
                </a:tc>
                <a:extLst>
                  <a:ext uri="{0D108BD9-81ED-4DB2-BD59-A6C34878D82A}">
                    <a16:rowId xmlns:a16="http://schemas.microsoft.com/office/drawing/2014/main" val="370646734"/>
                  </a:ext>
                </a:extLst>
              </a:tr>
              <a:tr h="370840">
                <a:tc>
                  <a:txBody>
                    <a:bodyPr/>
                    <a:lstStyle>
                      <a:lvl1pPr marL="0" algn="l" defTabSz="914400" rtl="0" eaLnBrk="1" latinLnBrk="0" hangingPunct="1">
                        <a:defRPr sz="1800" kern="1200">
                          <a:solidFill>
                            <a:schemeClr val="tx1"/>
                          </a:solidFill>
                          <a:latin typeface="Aptos Light"/>
                        </a:defRPr>
                      </a:lvl1pPr>
                      <a:lvl2pPr marL="457200" algn="l" defTabSz="914400" rtl="0" eaLnBrk="1" latinLnBrk="0" hangingPunct="1">
                        <a:defRPr sz="1800" kern="1200">
                          <a:solidFill>
                            <a:schemeClr val="tx1"/>
                          </a:solidFill>
                          <a:latin typeface="Aptos Light"/>
                        </a:defRPr>
                      </a:lvl2pPr>
                      <a:lvl3pPr marL="914400" algn="l" defTabSz="914400" rtl="0" eaLnBrk="1" latinLnBrk="0" hangingPunct="1">
                        <a:defRPr sz="1800" kern="1200">
                          <a:solidFill>
                            <a:schemeClr val="tx1"/>
                          </a:solidFill>
                          <a:latin typeface="Aptos Light"/>
                        </a:defRPr>
                      </a:lvl3pPr>
                      <a:lvl4pPr marL="1371600" algn="l" defTabSz="914400" rtl="0" eaLnBrk="1" latinLnBrk="0" hangingPunct="1">
                        <a:defRPr sz="1800" kern="1200">
                          <a:solidFill>
                            <a:schemeClr val="tx1"/>
                          </a:solidFill>
                          <a:latin typeface="Aptos Light"/>
                        </a:defRPr>
                      </a:lvl4pPr>
                      <a:lvl5pPr marL="1828800" algn="l" defTabSz="914400" rtl="0" eaLnBrk="1" latinLnBrk="0" hangingPunct="1">
                        <a:defRPr sz="1800" kern="1200">
                          <a:solidFill>
                            <a:schemeClr val="tx1"/>
                          </a:solidFill>
                          <a:latin typeface="Aptos Light"/>
                        </a:defRPr>
                      </a:lvl5pPr>
                      <a:lvl6pPr marL="2286000" algn="l" defTabSz="914400" rtl="0" eaLnBrk="1" latinLnBrk="0" hangingPunct="1">
                        <a:defRPr sz="1800" kern="1200">
                          <a:solidFill>
                            <a:schemeClr val="tx1"/>
                          </a:solidFill>
                          <a:latin typeface="Aptos Light"/>
                        </a:defRPr>
                      </a:lvl6pPr>
                      <a:lvl7pPr marL="2743200" algn="l" defTabSz="914400" rtl="0" eaLnBrk="1" latinLnBrk="0" hangingPunct="1">
                        <a:defRPr sz="1800" kern="1200">
                          <a:solidFill>
                            <a:schemeClr val="tx1"/>
                          </a:solidFill>
                          <a:latin typeface="Aptos Light"/>
                        </a:defRPr>
                      </a:lvl7pPr>
                      <a:lvl8pPr marL="3200400" algn="l" defTabSz="914400" rtl="0" eaLnBrk="1" latinLnBrk="0" hangingPunct="1">
                        <a:defRPr sz="1800" kern="1200">
                          <a:solidFill>
                            <a:schemeClr val="tx1"/>
                          </a:solidFill>
                          <a:latin typeface="Aptos Light"/>
                        </a:defRPr>
                      </a:lvl8pPr>
                      <a:lvl9pPr marL="3657600" algn="l" defTabSz="914400" rtl="0" eaLnBrk="1" latinLnBrk="0" hangingPunct="1">
                        <a:defRPr sz="1800" kern="1200">
                          <a:solidFill>
                            <a:schemeClr val="tx1"/>
                          </a:solidFill>
                          <a:latin typeface="Aptos Light"/>
                        </a:defRPr>
                      </a:lvl9pPr>
                    </a:lstStyle>
                    <a:p>
                      <a:pPr>
                        <a:lnSpc>
                          <a:spcPct val="100000"/>
                        </a:lnSpc>
                      </a:pPr>
                      <a:r>
                        <a:rPr lang="en-US" sz="1800" noProof="0" dirty="0">
                          <a:latin typeface="+mn-lt"/>
                        </a:rPr>
                        <a:t>Time from diagnosis to treatment initiation</a:t>
                      </a:r>
                    </a:p>
                  </a:txBody>
                  <a:tcPr anchor="ctr">
                    <a:lnL>
                      <a:noFill/>
                    </a:lnL>
                    <a:lnR>
                      <a:noFill/>
                    </a:lnR>
                    <a:lnT>
                      <a:no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Light"/>
                        </a:defRPr>
                      </a:lvl1pPr>
                      <a:lvl2pPr marL="457200" algn="l" defTabSz="914400" rtl="0" eaLnBrk="1" latinLnBrk="0" hangingPunct="1">
                        <a:defRPr sz="1800" kern="1200">
                          <a:solidFill>
                            <a:schemeClr val="tx1"/>
                          </a:solidFill>
                          <a:latin typeface="Aptos Light"/>
                        </a:defRPr>
                      </a:lvl2pPr>
                      <a:lvl3pPr marL="914400" algn="l" defTabSz="914400" rtl="0" eaLnBrk="1" latinLnBrk="0" hangingPunct="1">
                        <a:defRPr sz="1800" kern="1200">
                          <a:solidFill>
                            <a:schemeClr val="tx1"/>
                          </a:solidFill>
                          <a:latin typeface="Aptos Light"/>
                        </a:defRPr>
                      </a:lvl3pPr>
                      <a:lvl4pPr marL="1371600" algn="l" defTabSz="914400" rtl="0" eaLnBrk="1" latinLnBrk="0" hangingPunct="1">
                        <a:defRPr sz="1800" kern="1200">
                          <a:solidFill>
                            <a:schemeClr val="tx1"/>
                          </a:solidFill>
                          <a:latin typeface="Aptos Light"/>
                        </a:defRPr>
                      </a:lvl4pPr>
                      <a:lvl5pPr marL="1828800" algn="l" defTabSz="914400" rtl="0" eaLnBrk="1" latinLnBrk="0" hangingPunct="1">
                        <a:defRPr sz="1800" kern="1200">
                          <a:solidFill>
                            <a:schemeClr val="tx1"/>
                          </a:solidFill>
                          <a:latin typeface="Aptos Light"/>
                        </a:defRPr>
                      </a:lvl5pPr>
                      <a:lvl6pPr marL="2286000" algn="l" defTabSz="914400" rtl="0" eaLnBrk="1" latinLnBrk="0" hangingPunct="1">
                        <a:defRPr sz="1800" kern="1200">
                          <a:solidFill>
                            <a:schemeClr val="tx1"/>
                          </a:solidFill>
                          <a:latin typeface="Aptos Light"/>
                        </a:defRPr>
                      </a:lvl6pPr>
                      <a:lvl7pPr marL="2743200" algn="l" defTabSz="914400" rtl="0" eaLnBrk="1" latinLnBrk="0" hangingPunct="1">
                        <a:defRPr sz="1800" kern="1200">
                          <a:solidFill>
                            <a:schemeClr val="tx1"/>
                          </a:solidFill>
                          <a:latin typeface="Aptos Light"/>
                        </a:defRPr>
                      </a:lvl7pPr>
                      <a:lvl8pPr marL="3200400" algn="l" defTabSz="914400" rtl="0" eaLnBrk="1" latinLnBrk="0" hangingPunct="1">
                        <a:defRPr sz="1800" kern="1200">
                          <a:solidFill>
                            <a:schemeClr val="tx1"/>
                          </a:solidFill>
                          <a:latin typeface="Aptos Light"/>
                        </a:defRPr>
                      </a:lvl8pPr>
                      <a:lvl9pPr marL="3657600" algn="l" defTabSz="914400" rtl="0" eaLnBrk="1" latinLnBrk="0" hangingPunct="1">
                        <a:defRPr sz="1800" kern="1200">
                          <a:solidFill>
                            <a:schemeClr val="tx1"/>
                          </a:solidFill>
                          <a:latin typeface="Aptos Light"/>
                        </a:defRPr>
                      </a:lvl9pPr>
                    </a:lstStyle>
                    <a:p>
                      <a:endParaRPr lang="en-US" sz="1800" noProof="0" dirty="0"/>
                    </a:p>
                  </a:txBody>
                  <a:tcPr anchor="ctr">
                    <a:lnL>
                      <a:noFill/>
                    </a:lnL>
                    <a:lnR>
                      <a:noFill/>
                    </a:lnR>
                    <a:lnT>
                      <a:no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Light"/>
                        </a:defRPr>
                      </a:lvl1pPr>
                      <a:lvl2pPr marL="457200" algn="l" defTabSz="914400" rtl="0" eaLnBrk="1" latinLnBrk="0" hangingPunct="1">
                        <a:defRPr sz="1800" kern="1200">
                          <a:solidFill>
                            <a:schemeClr val="tx1"/>
                          </a:solidFill>
                          <a:latin typeface="Aptos Light"/>
                        </a:defRPr>
                      </a:lvl2pPr>
                      <a:lvl3pPr marL="914400" algn="l" defTabSz="914400" rtl="0" eaLnBrk="1" latinLnBrk="0" hangingPunct="1">
                        <a:defRPr sz="1800" kern="1200">
                          <a:solidFill>
                            <a:schemeClr val="tx1"/>
                          </a:solidFill>
                          <a:latin typeface="Aptos Light"/>
                        </a:defRPr>
                      </a:lvl3pPr>
                      <a:lvl4pPr marL="1371600" algn="l" defTabSz="914400" rtl="0" eaLnBrk="1" latinLnBrk="0" hangingPunct="1">
                        <a:defRPr sz="1800" kern="1200">
                          <a:solidFill>
                            <a:schemeClr val="tx1"/>
                          </a:solidFill>
                          <a:latin typeface="Aptos Light"/>
                        </a:defRPr>
                      </a:lvl4pPr>
                      <a:lvl5pPr marL="1828800" algn="l" defTabSz="914400" rtl="0" eaLnBrk="1" latinLnBrk="0" hangingPunct="1">
                        <a:defRPr sz="1800" kern="1200">
                          <a:solidFill>
                            <a:schemeClr val="tx1"/>
                          </a:solidFill>
                          <a:latin typeface="Aptos Light"/>
                        </a:defRPr>
                      </a:lvl5pPr>
                      <a:lvl6pPr marL="2286000" algn="l" defTabSz="914400" rtl="0" eaLnBrk="1" latinLnBrk="0" hangingPunct="1">
                        <a:defRPr sz="1800" kern="1200">
                          <a:solidFill>
                            <a:schemeClr val="tx1"/>
                          </a:solidFill>
                          <a:latin typeface="Aptos Light"/>
                        </a:defRPr>
                      </a:lvl6pPr>
                      <a:lvl7pPr marL="2743200" algn="l" defTabSz="914400" rtl="0" eaLnBrk="1" latinLnBrk="0" hangingPunct="1">
                        <a:defRPr sz="1800" kern="1200">
                          <a:solidFill>
                            <a:schemeClr val="tx1"/>
                          </a:solidFill>
                          <a:latin typeface="Aptos Light"/>
                        </a:defRPr>
                      </a:lvl7pPr>
                      <a:lvl8pPr marL="3200400" algn="l" defTabSz="914400" rtl="0" eaLnBrk="1" latinLnBrk="0" hangingPunct="1">
                        <a:defRPr sz="1800" kern="1200">
                          <a:solidFill>
                            <a:schemeClr val="tx1"/>
                          </a:solidFill>
                          <a:latin typeface="Aptos Light"/>
                        </a:defRPr>
                      </a:lvl8pPr>
                      <a:lvl9pPr marL="3657600" algn="l" defTabSz="914400" rtl="0" eaLnBrk="1" latinLnBrk="0" hangingPunct="1">
                        <a:defRPr sz="1800" kern="1200">
                          <a:solidFill>
                            <a:schemeClr val="tx1"/>
                          </a:solidFill>
                          <a:latin typeface="Aptos Light"/>
                        </a:defRPr>
                      </a:lvl9pPr>
                    </a:lstStyle>
                    <a:p>
                      <a:endParaRPr lang="en-US" sz="1800" noProof="0" dirty="0"/>
                    </a:p>
                  </a:txBody>
                  <a:tcPr anchor="ctr">
                    <a:lnL>
                      <a:noFill/>
                    </a:lnL>
                    <a:lnR>
                      <a:noFill/>
                    </a:lnR>
                    <a:lnT>
                      <a:no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279298160"/>
                  </a:ext>
                </a:extLst>
              </a:tr>
            </a:tbl>
          </a:graphicData>
        </a:graphic>
      </p:graphicFrame>
    </p:spTree>
    <p:extLst>
      <p:ext uri="{BB962C8B-B14F-4D97-AF65-F5344CB8AC3E}">
        <p14:creationId xmlns:p14="http://schemas.microsoft.com/office/powerpoint/2010/main" val="15871693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D61F12-7673-1FE9-5E2F-B7F94785896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7B28973-743D-F584-0DD8-93E5C0A3CA93}"/>
              </a:ext>
            </a:extLst>
          </p:cNvPr>
          <p:cNvSpPr txBox="1"/>
          <p:nvPr/>
        </p:nvSpPr>
        <p:spPr>
          <a:xfrm>
            <a:off x="2880062" y="217491"/>
            <a:ext cx="7431926" cy="58477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rPr>
              <a:t>Physician insights from [Institution Name]</a:t>
            </a:r>
          </a:p>
        </p:txBody>
      </p:sp>
      <p:sp>
        <p:nvSpPr>
          <p:cNvPr id="3" name="Rectangle: Rounded Corners 2">
            <a:extLst>
              <a:ext uri="{FF2B5EF4-FFF2-40B4-BE49-F238E27FC236}">
                <a16:creationId xmlns:a16="http://schemas.microsoft.com/office/drawing/2014/main" id="{2933CBC5-C922-3047-D8EA-40EDCD9F784C}"/>
              </a:ext>
            </a:extLst>
          </p:cNvPr>
          <p:cNvSpPr/>
          <p:nvPr/>
        </p:nvSpPr>
        <p:spPr>
          <a:xfrm>
            <a:off x="1204752" y="1452670"/>
            <a:ext cx="9389730" cy="837018"/>
          </a:xfrm>
          <a:prstGeom prst="roundRect">
            <a:avLst/>
          </a:prstGeom>
          <a:solidFill>
            <a:srgbClr val="B9FDFE"/>
          </a:solidFill>
          <a:ln w="25400" cap="flat" cmpd="sng" algn="ctr">
            <a:noFill/>
            <a:prstDash val="solid"/>
          </a:ln>
          <a:effectLst/>
        </p:spPr>
        <p:txBody>
          <a:bodyPr rtlCol="0" anchor="ctr"/>
          <a:lstStyle/>
          <a:p>
            <a:pPr marL="0" marR="0" lvl="2"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Light"/>
                <a:ea typeface="+mn-ea"/>
                <a:cs typeface="+mn-cs"/>
              </a:rPr>
              <a:t>Qualitative insight 1 </a:t>
            </a:r>
          </a:p>
        </p:txBody>
      </p:sp>
      <p:sp>
        <p:nvSpPr>
          <p:cNvPr id="4" name="Rectangle: Rounded Corners 3">
            <a:extLst>
              <a:ext uri="{FF2B5EF4-FFF2-40B4-BE49-F238E27FC236}">
                <a16:creationId xmlns:a16="http://schemas.microsoft.com/office/drawing/2014/main" id="{C81DB066-7F36-FC00-8693-966FAAE72A0E}"/>
              </a:ext>
            </a:extLst>
          </p:cNvPr>
          <p:cNvSpPr/>
          <p:nvPr/>
        </p:nvSpPr>
        <p:spPr>
          <a:xfrm>
            <a:off x="1209445" y="2554793"/>
            <a:ext cx="9389730" cy="837018"/>
          </a:xfrm>
          <a:prstGeom prst="roundRect">
            <a:avLst/>
          </a:prstGeom>
          <a:solidFill>
            <a:srgbClr val="B9FDFE"/>
          </a:soli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Light"/>
                <a:ea typeface="+mn-ea"/>
                <a:cs typeface="+mn-cs"/>
              </a:rPr>
              <a:t>Qualitative insight 2</a:t>
            </a:r>
          </a:p>
        </p:txBody>
      </p:sp>
      <p:sp>
        <p:nvSpPr>
          <p:cNvPr id="5" name="Rectangle: Rounded Corners 4">
            <a:extLst>
              <a:ext uri="{FF2B5EF4-FFF2-40B4-BE49-F238E27FC236}">
                <a16:creationId xmlns:a16="http://schemas.microsoft.com/office/drawing/2014/main" id="{FCB21929-C770-AB28-16A4-6AECE2D81D73}"/>
              </a:ext>
            </a:extLst>
          </p:cNvPr>
          <p:cNvSpPr/>
          <p:nvPr/>
        </p:nvSpPr>
        <p:spPr>
          <a:xfrm>
            <a:off x="1204752" y="3656916"/>
            <a:ext cx="9389730" cy="837018"/>
          </a:xfrm>
          <a:prstGeom prst="roundRect">
            <a:avLst/>
          </a:prstGeom>
          <a:solidFill>
            <a:srgbClr val="B9FDFE"/>
          </a:soli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Light"/>
                <a:ea typeface="+mn-ea"/>
                <a:cs typeface="+mn-cs"/>
              </a:rPr>
              <a:t>Qualitative insight 3</a:t>
            </a:r>
          </a:p>
        </p:txBody>
      </p:sp>
      <p:pic>
        <p:nvPicPr>
          <p:cNvPr id="6" name="Graphic 5">
            <a:extLst>
              <a:ext uri="{FF2B5EF4-FFF2-40B4-BE49-F238E27FC236}">
                <a16:creationId xmlns:a16="http://schemas.microsoft.com/office/drawing/2014/main" id="{6731E9B7-A284-E292-A08E-30C6FE53AC1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80606" y="1242040"/>
            <a:ext cx="648291" cy="648291"/>
          </a:xfrm>
          <a:prstGeom prst="rect">
            <a:avLst/>
          </a:prstGeom>
        </p:spPr>
      </p:pic>
      <p:pic>
        <p:nvPicPr>
          <p:cNvPr id="7" name="Graphic 6">
            <a:extLst>
              <a:ext uri="{FF2B5EF4-FFF2-40B4-BE49-F238E27FC236}">
                <a16:creationId xmlns:a16="http://schemas.microsoft.com/office/drawing/2014/main" id="{75E263BE-299E-EF04-1266-540B8305485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22553" y="2325010"/>
            <a:ext cx="648291" cy="648291"/>
          </a:xfrm>
          <a:prstGeom prst="rect">
            <a:avLst/>
          </a:prstGeom>
        </p:spPr>
      </p:pic>
      <p:pic>
        <p:nvPicPr>
          <p:cNvPr id="8" name="Graphic 7">
            <a:extLst>
              <a:ext uri="{FF2B5EF4-FFF2-40B4-BE49-F238E27FC236}">
                <a16:creationId xmlns:a16="http://schemas.microsoft.com/office/drawing/2014/main" id="{83F3F1F3-D21D-B7BF-0843-8438C7C7B84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06405" y="3388774"/>
            <a:ext cx="648291" cy="648291"/>
          </a:xfrm>
          <a:prstGeom prst="rect">
            <a:avLst/>
          </a:prstGeom>
        </p:spPr>
      </p:pic>
      <p:sp>
        <p:nvSpPr>
          <p:cNvPr id="9" name="Rectangle: Rounded Corners 8">
            <a:extLst>
              <a:ext uri="{FF2B5EF4-FFF2-40B4-BE49-F238E27FC236}">
                <a16:creationId xmlns:a16="http://schemas.microsoft.com/office/drawing/2014/main" id="{9F2F8566-10B5-5709-128F-B05C34F8A01D}"/>
              </a:ext>
            </a:extLst>
          </p:cNvPr>
          <p:cNvSpPr/>
          <p:nvPr/>
        </p:nvSpPr>
        <p:spPr>
          <a:xfrm>
            <a:off x="1205674" y="4782451"/>
            <a:ext cx="9389730" cy="837018"/>
          </a:xfrm>
          <a:prstGeom prst="roundRect">
            <a:avLst/>
          </a:prstGeom>
          <a:solidFill>
            <a:srgbClr val="B9FDFE"/>
          </a:soli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Light"/>
                <a:ea typeface="+mn-ea"/>
                <a:cs typeface="+mn-cs"/>
              </a:rPr>
              <a:t>Qualitative insight 4</a:t>
            </a:r>
          </a:p>
        </p:txBody>
      </p:sp>
      <p:pic>
        <p:nvPicPr>
          <p:cNvPr id="10" name="Graphic 9">
            <a:extLst>
              <a:ext uri="{FF2B5EF4-FFF2-40B4-BE49-F238E27FC236}">
                <a16:creationId xmlns:a16="http://schemas.microsoft.com/office/drawing/2014/main" id="{2964C6F6-4494-1287-6908-E05F5442A5A0}"/>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07327" y="4514309"/>
            <a:ext cx="648291" cy="648291"/>
          </a:xfrm>
          <a:prstGeom prst="rect">
            <a:avLst/>
          </a:prstGeom>
        </p:spPr>
      </p:pic>
      <p:sp>
        <p:nvSpPr>
          <p:cNvPr id="11" name="Footer Placeholder 15">
            <a:extLst>
              <a:ext uri="{FF2B5EF4-FFF2-40B4-BE49-F238E27FC236}">
                <a16:creationId xmlns:a16="http://schemas.microsoft.com/office/drawing/2014/main" id="{6CBB38C6-5F1A-1A65-9148-CE8D297FBEFD}"/>
              </a:ext>
            </a:extLst>
          </p:cNvPr>
          <p:cNvSpPr txBox="1">
            <a:spLocks/>
          </p:cNvSpPr>
          <p:nvPr/>
        </p:nvSpPr>
        <p:spPr>
          <a:xfrm>
            <a:off x="425450" y="6509385"/>
            <a:ext cx="10804207" cy="342265"/>
          </a:xfrm>
          <a:prstGeom prst="rect">
            <a:avLst/>
          </a:prstGeom>
        </p:spPr>
        <p:txBody>
          <a:bodyPr lIns="0" tIns="0" rIns="0" bIns="0"/>
          <a:lstStyle>
            <a:defPPr>
              <a:defRPr kern="0"/>
            </a:defPPr>
            <a:lvl1pPr algn="l">
              <a:defRPr sz="1050" b="0">
                <a:solidFill>
                  <a:schemeClr val="tx1"/>
                </a:solidFill>
                <a:latin typeface="+mn-lt"/>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prstClr val="black"/>
                </a:solidFill>
                <a:effectLst/>
                <a:uLnTx/>
                <a:uFillTx/>
                <a:latin typeface="Aptos Light"/>
              </a:rPr>
              <a:t>Data source:</a:t>
            </a:r>
            <a:r>
              <a:rPr kumimoji="0" lang="en-US" sz="1050" b="0" i="0" u="none" strike="noStrike" kern="0" cap="none" spc="0" normalizeH="0" baseline="0" noProof="0">
                <a:ln>
                  <a:noFill/>
                </a:ln>
                <a:solidFill>
                  <a:prstClr val="black"/>
                </a:solidFill>
                <a:effectLst/>
                <a:uLnTx/>
                <a:uFillTx/>
                <a:latin typeface="Aptos Light"/>
              </a:rPr>
              <a:t> XXX</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prstClr val="black"/>
              </a:solidFill>
              <a:effectLst/>
              <a:uLnTx/>
              <a:uFillTx/>
              <a:latin typeface="Aptos Light"/>
            </a:endParaRPr>
          </a:p>
        </p:txBody>
      </p:sp>
    </p:spTree>
    <p:extLst>
      <p:ext uri="{BB962C8B-B14F-4D97-AF65-F5344CB8AC3E}">
        <p14:creationId xmlns:p14="http://schemas.microsoft.com/office/powerpoint/2010/main" val="2093950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C8D5333-CB97-5EDD-668B-DBFB2119146A}"/>
              </a:ext>
            </a:extLst>
          </p:cNvPr>
          <p:cNvSpPr txBox="1"/>
          <p:nvPr/>
        </p:nvSpPr>
        <p:spPr>
          <a:xfrm>
            <a:off x="2880062" y="217491"/>
            <a:ext cx="6155988" cy="584775"/>
          </a:xfrm>
          <a:prstGeom prst="rect">
            <a:avLst/>
          </a:prstGeom>
          <a:noFill/>
        </p:spPr>
        <p:txBody>
          <a:bodyPr wrap="square" rtlCol="0">
            <a:spAutoFit/>
          </a:bodyPr>
          <a:lstStyle/>
          <a:p>
            <a:r>
              <a:rPr lang="en-US" sz="3200" kern="0" dirty="0">
                <a:solidFill>
                  <a:prstClr val="black"/>
                </a:solidFill>
                <a:latin typeface="Aptos Light" panose="020B0004020202020204" pitchFamily="34" charset="0"/>
              </a:rPr>
              <a:t>How to use this presentation</a:t>
            </a:r>
          </a:p>
        </p:txBody>
      </p:sp>
      <p:sp>
        <p:nvSpPr>
          <p:cNvPr id="5" name="TextBox 4">
            <a:extLst>
              <a:ext uri="{FF2B5EF4-FFF2-40B4-BE49-F238E27FC236}">
                <a16:creationId xmlns:a16="http://schemas.microsoft.com/office/drawing/2014/main" id="{E9E44655-0EDB-B62A-5B13-B9DEA227A237}"/>
              </a:ext>
            </a:extLst>
          </p:cNvPr>
          <p:cNvSpPr txBox="1"/>
          <p:nvPr/>
        </p:nvSpPr>
        <p:spPr>
          <a:xfrm>
            <a:off x="443198" y="890456"/>
            <a:ext cx="4873727" cy="5850195"/>
          </a:xfrm>
          <a:prstGeom prst="roundRect">
            <a:avLst>
              <a:gd name="adj" fmla="val 9057"/>
            </a:avLst>
          </a:prstGeom>
          <a:solidFill>
            <a:sysClr val="window" lastClr="FFFFFF"/>
          </a:solid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500" b="1" i="0" u="sng" strike="noStrike" kern="0" cap="none" spc="0" normalizeH="0" baseline="0" noProof="0" dirty="0">
                <a:ln>
                  <a:noFill/>
                </a:ln>
                <a:solidFill>
                  <a:sysClr val="windowText" lastClr="000000"/>
                </a:solidFill>
                <a:effectLst/>
                <a:uLnTx/>
                <a:uFillTx/>
                <a:latin typeface="Aptos Light" panose="020B0004020202020204" pitchFamily="34" charset="0"/>
              </a:rPr>
              <a:t>About this deck</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500" b="0" i="0" u="none" strike="noStrike" kern="0" cap="none" spc="0" normalizeH="0" baseline="0" noProof="0" dirty="0">
                <a:ln>
                  <a:noFill/>
                </a:ln>
                <a:solidFill>
                  <a:sysClr val="windowText" lastClr="000000"/>
                </a:solidFill>
                <a:effectLst/>
                <a:uLnTx/>
                <a:uFillTx/>
                <a:latin typeface="Aptos Light" panose="020B0004020202020204" pitchFamily="34" charset="0"/>
              </a:rPr>
              <a:t>This deck is a practical awareness and advocacy tool designed to support healthcare professionals in presenting a clear case for improving amyloidosis diagnosis, care pathways, and service provision. </a:t>
            </a:r>
            <a:r>
              <a:rPr kumimoji="0" lang="en-US" sz="1500" b="1" i="0" u="none" strike="noStrike" kern="0" cap="none" spc="0" normalizeH="0" baseline="0" noProof="0" dirty="0">
                <a:ln>
                  <a:noFill/>
                </a:ln>
                <a:solidFill>
                  <a:sysClr val="windowText" lastClr="000000"/>
                </a:solidFill>
                <a:effectLst/>
                <a:uLnTx/>
                <a:uFillTx/>
                <a:latin typeface="Aptos Light" panose="020B0004020202020204" pitchFamily="34" charset="0"/>
              </a:rPr>
              <a:t>It has been developed in collaboration with Professor Marianna Fontana (UK) and Professor Sebastian Spethmann (Germany).</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500" b="0" i="0" u="none" strike="noStrike" kern="0" cap="none" spc="0" normalizeH="0" baseline="0" noProof="0" dirty="0">
              <a:ln>
                <a:noFill/>
              </a:ln>
              <a:solidFill>
                <a:sysClr val="windowText" lastClr="000000"/>
              </a:solidFill>
              <a:effectLst/>
              <a:uLnTx/>
              <a:uFillTx/>
              <a:latin typeface="Aptos Light" panose="020B00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500" b="0" i="0" u="none" strike="noStrike" kern="0" cap="none" spc="0" normalizeH="0" baseline="0" noProof="0" dirty="0">
                <a:ln>
                  <a:noFill/>
                </a:ln>
                <a:solidFill>
                  <a:sysClr val="windowText" lastClr="000000"/>
                </a:solidFill>
                <a:effectLst/>
                <a:uLnTx/>
                <a:uFillTx/>
                <a:latin typeface="Aptos Light" panose="020B0004020202020204" pitchFamily="34" charset="0"/>
              </a:rPr>
              <a:t>It can be used to:</a:t>
            </a:r>
          </a:p>
          <a:p>
            <a:pPr marL="285750" marR="0" lvl="0" indent="-285750" defTabSz="914400" eaLnBrk="1" fontAlgn="auto" latinLnBrk="0" hangingPunct="1">
              <a:lnSpc>
                <a:spcPct val="100000"/>
              </a:lnSpc>
              <a:spcBef>
                <a:spcPts val="0"/>
              </a:spcBef>
              <a:spcAft>
                <a:spcPts val="0"/>
              </a:spcAft>
              <a:buClr>
                <a:srgbClr val="09DDE9"/>
              </a:buClr>
              <a:buSzTx/>
              <a:buFont typeface="Aptos" panose="020B0004020202020204" pitchFamily="34" charset="0"/>
              <a:buChar char="+"/>
              <a:tabLst/>
              <a:defRPr/>
            </a:pPr>
            <a:r>
              <a:rPr kumimoji="0" lang="en-US" sz="1500" b="0" i="0" u="none" strike="noStrike" kern="0" cap="none" spc="0" normalizeH="0" baseline="0" noProof="0" dirty="0">
                <a:ln>
                  <a:noFill/>
                </a:ln>
                <a:solidFill>
                  <a:sysClr val="windowText" lastClr="000000"/>
                </a:solidFill>
                <a:effectLst/>
                <a:uLnTx/>
                <a:uFillTx/>
                <a:latin typeface="Aptos Light" panose="020B0004020202020204" pitchFamily="34" charset="0"/>
              </a:rPr>
              <a:t>Inform institutional decision-makers about current gaps in amyloidosis care</a:t>
            </a:r>
          </a:p>
          <a:p>
            <a:pPr marL="285750" marR="0" lvl="0" indent="-285750" defTabSz="914400" eaLnBrk="1" fontAlgn="auto" latinLnBrk="0" hangingPunct="1">
              <a:lnSpc>
                <a:spcPct val="100000"/>
              </a:lnSpc>
              <a:spcBef>
                <a:spcPts val="0"/>
              </a:spcBef>
              <a:spcAft>
                <a:spcPts val="0"/>
              </a:spcAft>
              <a:buClr>
                <a:srgbClr val="09DDE9"/>
              </a:buClr>
              <a:buSzTx/>
              <a:buFont typeface="Aptos" panose="020B0004020202020204" pitchFamily="34" charset="0"/>
              <a:buChar char="+"/>
              <a:tabLst/>
              <a:defRPr/>
            </a:pPr>
            <a:r>
              <a:rPr kumimoji="0" lang="en-US" sz="1500" b="0" i="0" u="none" strike="noStrike" kern="0" cap="none" spc="0" normalizeH="0" baseline="0" noProof="0" dirty="0">
                <a:ln>
                  <a:noFill/>
                </a:ln>
                <a:solidFill>
                  <a:sysClr val="windowText" lastClr="000000"/>
                </a:solidFill>
                <a:effectLst/>
                <a:uLnTx/>
                <a:uFillTx/>
                <a:latin typeface="Aptos Light" panose="020B0004020202020204" pitchFamily="34" charset="0"/>
              </a:rPr>
              <a:t>Support funding or service development proposals</a:t>
            </a:r>
          </a:p>
          <a:p>
            <a:pPr marL="285750" marR="0" lvl="0" indent="-285750" defTabSz="914400" eaLnBrk="1" fontAlgn="auto" latinLnBrk="0" hangingPunct="1">
              <a:lnSpc>
                <a:spcPct val="100000"/>
              </a:lnSpc>
              <a:spcBef>
                <a:spcPts val="0"/>
              </a:spcBef>
              <a:spcAft>
                <a:spcPts val="0"/>
              </a:spcAft>
              <a:buClr>
                <a:srgbClr val="09DDE9"/>
              </a:buClr>
              <a:buSzTx/>
              <a:buFont typeface="Aptos" panose="020B0004020202020204" pitchFamily="34" charset="0"/>
              <a:buChar char="+"/>
              <a:tabLst/>
              <a:defRPr/>
            </a:pPr>
            <a:r>
              <a:rPr kumimoji="0" lang="en-US" sz="1500" b="0" i="0" u="none" strike="noStrike" kern="0" cap="none" spc="0" normalizeH="0" baseline="0" noProof="0" dirty="0">
                <a:ln>
                  <a:noFill/>
                </a:ln>
                <a:solidFill>
                  <a:sysClr val="windowText" lastClr="000000"/>
                </a:solidFill>
                <a:effectLst/>
                <a:uLnTx/>
                <a:uFillTx/>
                <a:latin typeface="Aptos Light" panose="020B0004020202020204" pitchFamily="34" charset="0"/>
              </a:rPr>
              <a:t>Encourage the establishment of multidisciplinary team (MDT) care models</a:t>
            </a:r>
          </a:p>
          <a:p>
            <a:pPr marL="285750" marR="0" lvl="0" indent="-285750" defTabSz="914400" eaLnBrk="1" fontAlgn="auto" latinLnBrk="0" hangingPunct="1">
              <a:lnSpc>
                <a:spcPct val="100000"/>
              </a:lnSpc>
              <a:spcBef>
                <a:spcPts val="0"/>
              </a:spcBef>
              <a:spcAft>
                <a:spcPts val="0"/>
              </a:spcAft>
              <a:buClr>
                <a:srgbClr val="09DDE9"/>
              </a:buClr>
              <a:buSzTx/>
              <a:buFont typeface="Aptos" panose="020B0004020202020204" pitchFamily="34" charset="0"/>
              <a:buChar char="+"/>
              <a:tabLst/>
              <a:defRPr/>
            </a:pPr>
            <a:endParaRPr kumimoji="0" lang="en-US" sz="1500" b="0" i="0" u="none" strike="noStrike" kern="0" cap="none" spc="0" normalizeH="0" baseline="0" noProof="0" dirty="0">
              <a:ln>
                <a:noFill/>
              </a:ln>
              <a:solidFill>
                <a:sysClr val="windowText" lastClr="000000"/>
              </a:solidFill>
              <a:effectLst/>
              <a:uLnTx/>
              <a:uFillTx/>
              <a:latin typeface="Aptos Light" panose="020B0004020202020204" pitchFamily="34" charset="0"/>
            </a:endParaRPr>
          </a:p>
          <a:p>
            <a:pPr marL="0" marR="0" lvl="0" indent="0" defTabSz="914400" eaLnBrk="1" fontAlgn="auto" latinLnBrk="0" hangingPunct="1">
              <a:lnSpc>
                <a:spcPct val="100000"/>
              </a:lnSpc>
              <a:spcBef>
                <a:spcPts val="0"/>
              </a:spcBef>
              <a:spcAft>
                <a:spcPts val="0"/>
              </a:spcAft>
              <a:buClr>
                <a:srgbClr val="09DDE9"/>
              </a:buClr>
              <a:buSzTx/>
              <a:buFontTx/>
              <a:buNone/>
              <a:tabLst/>
              <a:defRPr/>
            </a:pPr>
            <a:r>
              <a:rPr kumimoji="0" lang="en-US" sz="1500" b="0" i="0" u="none" strike="noStrike" kern="0" cap="none" spc="0" normalizeH="0" baseline="0" noProof="0" dirty="0">
                <a:ln>
                  <a:noFill/>
                </a:ln>
                <a:solidFill>
                  <a:sysClr val="windowText" lastClr="000000"/>
                </a:solidFill>
                <a:effectLst/>
                <a:uLnTx/>
                <a:uFillTx/>
                <a:latin typeface="Aptos Light" panose="020B0004020202020204" pitchFamily="34" charset="0"/>
              </a:rPr>
              <a:t>The content is intentionally framed to resonate with hospital leadership and decision‑makers. </a:t>
            </a:r>
          </a:p>
          <a:p>
            <a:pPr marL="0" marR="0" lvl="0" indent="0" defTabSz="914400" eaLnBrk="1" fontAlgn="auto" latinLnBrk="0" hangingPunct="1">
              <a:lnSpc>
                <a:spcPct val="100000"/>
              </a:lnSpc>
              <a:spcBef>
                <a:spcPts val="0"/>
              </a:spcBef>
              <a:spcAft>
                <a:spcPts val="0"/>
              </a:spcAft>
              <a:buClr>
                <a:srgbClr val="09DDE9"/>
              </a:buClr>
              <a:buSzTx/>
              <a:buFontTx/>
              <a:buNone/>
              <a:tabLst/>
              <a:defRPr/>
            </a:pPr>
            <a:endParaRPr kumimoji="0" lang="en-US" sz="1500" b="0" i="0" u="none" strike="noStrike" kern="0" cap="none" spc="0" normalizeH="0" baseline="0" noProof="0" dirty="0">
              <a:ln>
                <a:noFill/>
              </a:ln>
              <a:solidFill>
                <a:sysClr val="windowText" lastClr="000000"/>
              </a:solidFill>
              <a:effectLst/>
              <a:uLnTx/>
              <a:uFillTx/>
              <a:latin typeface="Aptos Light" panose="020B0004020202020204" pitchFamily="34" charset="0"/>
            </a:endParaRPr>
          </a:p>
          <a:p>
            <a:pPr marL="0" marR="0" lvl="0" indent="0" defTabSz="914400" eaLnBrk="1" fontAlgn="auto" latinLnBrk="0" hangingPunct="1">
              <a:lnSpc>
                <a:spcPct val="100000"/>
              </a:lnSpc>
              <a:spcBef>
                <a:spcPts val="0"/>
              </a:spcBef>
              <a:spcAft>
                <a:spcPts val="0"/>
              </a:spcAft>
              <a:buClr>
                <a:srgbClr val="09DDE9"/>
              </a:buClr>
              <a:buSzTx/>
              <a:buFontTx/>
              <a:buNone/>
              <a:tabLst/>
              <a:defRPr/>
            </a:pPr>
            <a:r>
              <a:rPr kumimoji="0" lang="en-US" sz="1500" b="0" i="0" u="none" strike="noStrike" kern="0" cap="none" spc="0" normalizeH="0" baseline="0" noProof="0" dirty="0">
                <a:ln>
                  <a:noFill/>
                </a:ln>
                <a:solidFill>
                  <a:sysClr val="windowText" lastClr="000000"/>
                </a:solidFill>
                <a:effectLst/>
                <a:uLnTx/>
                <a:uFillTx/>
                <a:latin typeface="Aptos Light" panose="020B0004020202020204" pitchFamily="34" charset="0"/>
              </a:rPr>
              <a:t>The deck is modular and customizable, with all elements editable, allowing you to select, adapt, or omit sections depending on your audience and local context.</a:t>
            </a:r>
          </a:p>
        </p:txBody>
      </p:sp>
      <p:sp>
        <p:nvSpPr>
          <p:cNvPr id="7" name="TextBox 6">
            <a:extLst>
              <a:ext uri="{FF2B5EF4-FFF2-40B4-BE49-F238E27FC236}">
                <a16:creationId xmlns:a16="http://schemas.microsoft.com/office/drawing/2014/main" id="{B0300054-864E-CBAC-50BF-76986F7EA538}"/>
              </a:ext>
            </a:extLst>
          </p:cNvPr>
          <p:cNvSpPr txBox="1"/>
          <p:nvPr/>
        </p:nvSpPr>
        <p:spPr>
          <a:xfrm>
            <a:off x="5976695" y="985548"/>
            <a:ext cx="5757862" cy="338554"/>
          </a:xfrm>
          <a:prstGeom prst="rect">
            <a:avLst/>
          </a:prstGeom>
          <a:noFill/>
        </p:spPr>
        <p:txBody>
          <a:bodyPr wrap="square">
            <a:spAutoFit/>
          </a:bodyPr>
          <a:lstStyle/>
          <a:p>
            <a:pPr>
              <a:defRPr/>
            </a:pPr>
            <a:r>
              <a:rPr lang="en-US" sz="1600" b="1" u="sng" kern="0" dirty="0">
                <a:solidFill>
                  <a:sysClr val="windowText" lastClr="000000"/>
                </a:solidFill>
                <a:latin typeface="Aptos Light" panose="020B0004020202020204" pitchFamily="34" charset="0"/>
              </a:rPr>
              <a:t>How to use this presentation</a:t>
            </a:r>
          </a:p>
        </p:txBody>
      </p:sp>
      <p:sp>
        <p:nvSpPr>
          <p:cNvPr id="8" name="Rectangle 7">
            <a:extLst>
              <a:ext uri="{FF2B5EF4-FFF2-40B4-BE49-F238E27FC236}">
                <a16:creationId xmlns:a16="http://schemas.microsoft.com/office/drawing/2014/main" id="{66D14D60-D4BB-7E1E-D687-88CEA9C31311}"/>
              </a:ext>
            </a:extLst>
          </p:cNvPr>
          <p:cNvSpPr/>
          <p:nvPr/>
        </p:nvSpPr>
        <p:spPr>
          <a:xfrm>
            <a:off x="6110840" y="1339433"/>
            <a:ext cx="5489572" cy="1594845"/>
          </a:xfrm>
          <a:prstGeom prst="rect">
            <a:avLst/>
          </a:prstGeom>
          <a:solidFill>
            <a:sysClr val="window" lastClr="FFFFFF">
              <a:lumMod val="95000"/>
            </a:sysClr>
          </a:soli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sng" strike="noStrike" kern="0" cap="none" spc="0" normalizeH="0" baseline="0" noProof="0" dirty="0">
                <a:ln>
                  <a:noFill/>
                </a:ln>
                <a:solidFill>
                  <a:prstClr val="black"/>
                </a:solidFill>
                <a:effectLst/>
                <a:uLnTx/>
                <a:uFillTx/>
                <a:latin typeface="Aptos Light"/>
                <a:ea typeface="+mn-ea"/>
                <a:cs typeface="+mn-cs"/>
              </a:rPr>
              <a:t>Use it as a template, not a fixed presentation</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400" b="0" i="0" u="none" strike="noStrike" kern="0" cap="none" spc="0" normalizeH="0" baseline="0" noProof="0" dirty="0">
                <a:ln>
                  <a:noFill/>
                </a:ln>
                <a:solidFill>
                  <a:prstClr val="black"/>
                </a:solidFill>
                <a:effectLst/>
                <a:uLnTx/>
                <a:uFillTx/>
                <a:latin typeface="Aptos Light"/>
                <a:ea typeface="+mn-ea"/>
                <a:cs typeface="+mn-cs"/>
              </a:rPr>
              <a:t>All titles and examples include bracketed placeholders [ ]</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400" b="0" i="0" u="none" strike="noStrike" kern="0" cap="none" spc="0" normalizeH="0" baseline="0" noProof="0" dirty="0">
                <a:ln>
                  <a:noFill/>
                </a:ln>
                <a:solidFill>
                  <a:prstClr val="black"/>
                </a:solidFill>
                <a:effectLst/>
                <a:uLnTx/>
                <a:uFillTx/>
                <a:latin typeface="Aptos Light"/>
                <a:ea typeface="+mn-ea"/>
                <a:cs typeface="+mn-cs"/>
              </a:rPr>
              <a:t>Replace these with the name of your institution, health system, region, or network to reflect local priorities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400" b="0" i="0" u="none" strike="noStrike" kern="0" cap="none" spc="0" normalizeH="0" baseline="0" noProof="0" dirty="0">
                <a:ln>
                  <a:noFill/>
                </a:ln>
                <a:solidFill>
                  <a:prstClr val="black"/>
                </a:solidFill>
                <a:effectLst/>
                <a:uLnTx/>
                <a:uFillTx/>
                <a:latin typeface="Aptos Light"/>
                <a:ea typeface="+mn-ea"/>
                <a:cs typeface="+mn-cs"/>
              </a:rPr>
              <a:t>There is no expectation that every slide will be used in every setting</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400" b="0" i="0" u="none" strike="noStrike" kern="0" cap="none" spc="0" normalizeH="0" baseline="0" noProof="0" dirty="0">
                <a:ln>
                  <a:noFill/>
                </a:ln>
                <a:solidFill>
                  <a:prstClr val="black"/>
                </a:solidFill>
                <a:effectLst/>
                <a:uLnTx/>
                <a:uFillTx/>
                <a:latin typeface="Aptos Light"/>
                <a:ea typeface="+mn-ea"/>
                <a:cs typeface="+mn-cs"/>
              </a:rPr>
              <a:t>Refer to the slide notes for guidance about customizing this presentation</a:t>
            </a:r>
          </a:p>
        </p:txBody>
      </p:sp>
      <p:sp>
        <p:nvSpPr>
          <p:cNvPr id="11" name="Rectangle 10">
            <a:extLst>
              <a:ext uri="{FF2B5EF4-FFF2-40B4-BE49-F238E27FC236}">
                <a16:creationId xmlns:a16="http://schemas.microsoft.com/office/drawing/2014/main" id="{0CA730D0-B8F5-791D-4695-D245372CB630}"/>
              </a:ext>
            </a:extLst>
          </p:cNvPr>
          <p:cNvSpPr/>
          <p:nvPr/>
        </p:nvSpPr>
        <p:spPr>
          <a:xfrm>
            <a:off x="6110840" y="3106768"/>
            <a:ext cx="5489572" cy="3335307"/>
          </a:xfrm>
          <a:prstGeom prst="rect">
            <a:avLst/>
          </a:prstGeom>
          <a:solidFill>
            <a:sysClr val="window" lastClr="FFFFFF">
              <a:lumMod val="95000"/>
            </a:sysClr>
          </a:soli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1" i="0" u="sng" strike="noStrike" kern="0" cap="none" spc="0" normalizeH="0" baseline="0" noProof="0" dirty="0">
                <a:ln>
                  <a:noFill/>
                </a:ln>
                <a:solidFill>
                  <a:prstClr val="black"/>
                </a:solidFill>
                <a:effectLst/>
                <a:uLnTx/>
                <a:uFillTx/>
                <a:latin typeface="Aptos Light"/>
                <a:ea typeface="+mn-ea"/>
                <a:cs typeface="+mn-cs"/>
              </a:rPr>
              <a:t>Tailor content to your audience and objective</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Aptos Light"/>
                <a:ea typeface="+mn-ea"/>
                <a:cs typeface="+mn-cs"/>
              </a:rPr>
              <a:t>Adapt the focus of the presentation depending on who you are presenting to:</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prstClr val="black"/>
              </a:solidFill>
              <a:effectLst/>
              <a:uLnTx/>
              <a:uFillTx/>
              <a:latin typeface="Aptos Light"/>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prstClr val="black"/>
              </a:solidFill>
              <a:effectLst/>
              <a:uLnTx/>
              <a:uFillTx/>
              <a:latin typeface="Aptos Light"/>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prstClr val="black"/>
              </a:solidFill>
              <a:effectLst/>
              <a:uLnTx/>
              <a:uFillTx/>
              <a:latin typeface="Aptos Light"/>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prstClr val="black"/>
              </a:solidFill>
              <a:effectLst/>
              <a:uLnTx/>
              <a:uFillTx/>
              <a:latin typeface="Aptos Light"/>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prstClr val="black"/>
              </a:solidFill>
              <a:effectLst/>
              <a:uLnTx/>
              <a:uFillTx/>
              <a:latin typeface="Aptos Light"/>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prstClr val="black"/>
              </a:solidFill>
              <a:effectLst/>
              <a:uLnTx/>
              <a:uFillTx/>
              <a:latin typeface="Aptos Light"/>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prstClr val="black"/>
              </a:solidFill>
              <a:effectLst/>
              <a:uLnTx/>
              <a:uFillTx/>
              <a:latin typeface="Aptos Light"/>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prstClr val="black"/>
              </a:solidFill>
              <a:effectLst/>
              <a:uLnTx/>
              <a:uFillTx/>
              <a:latin typeface="Aptos Light"/>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prstClr val="black"/>
              </a:solidFill>
              <a:effectLst/>
              <a:uLnTx/>
              <a:uFillTx/>
              <a:latin typeface="Aptos Light"/>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prstClr val="black"/>
              </a:solidFill>
              <a:effectLst/>
              <a:uLnTx/>
              <a:uFillTx/>
              <a:latin typeface="Aptos Light"/>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prstClr val="black"/>
              </a:solidFill>
              <a:effectLst/>
              <a:uLnTx/>
              <a:uFillTx/>
              <a:latin typeface="Aptos Light"/>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prstClr val="black"/>
              </a:solidFill>
              <a:effectLst/>
              <a:uLnTx/>
              <a:uFillTx/>
              <a:latin typeface="Aptos Light"/>
              <a:ea typeface="+mn-ea"/>
              <a:cs typeface="+mn-cs"/>
            </a:endParaRPr>
          </a:p>
        </p:txBody>
      </p:sp>
      <p:graphicFrame>
        <p:nvGraphicFramePr>
          <p:cNvPr id="12" name="Table 11">
            <a:extLst>
              <a:ext uri="{FF2B5EF4-FFF2-40B4-BE49-F238E27FC236}">
                <a16:creationId xmlns:a16="http://schemas.microsoft.com/office/drawing/2014/main" id="{C168B5B8-061A-EB5F-CEF9-E4D0122F6516}"/>
              </a:ext>
            </a:extLst>
          </p:cNvPr>
          <p:cNvGraphicFramePr>
            <a:graphicFrameLocks noGrp="1"/>
          </p:cNvGraphicFramePr>
          <p:nvPr>
            <p:extLst>
              <p:ext uri="{D42A27DB-BD31-4B8C-83A1-F6EECF244321}">
                <p14:modId xmlns:p14="http://schemas.microsoft.com/office/powerpoint/2010/main" val="1636330117"/>
              </p:ext>
            </p:extLst>
          </p:nvPr>
        </p:nvGraphicFramePr>
        <p:xfrm>
          <a:off x="6258449" y="3927475"/>
          <a:ext cx="5194354" cy="2199640"/>
        </p:xfrm>
        <a:graphic>
          <a:graphicData uri="http://schemas.openxmlformats.org/drawingml/2006/table">
            <a:tbl>
              <a:tblPr firstRow="1" bandRow="1"/>
              <a:tblGrid>
                <a:gridCol w="1951645">
                  <a:extLst>
                    <a:ext uri="{9D8B030D-6E8A-4147-A177-3AD203B41FA5}">
                      <a16:colId xmlns:a16="http://schemas.microsoft.com/office/drawing/2014/main" val="1835488616"/>
                    </a:ext>
                  </a:extLst>
                </a:gridCol>
                <a:gridCol w="3242709">
                  <a:extLst>
                    <a:ext uri="{9D8B030D-6E8A-4147-A177-3AD203B41FA5}">
                      <a16:colId xmlns:a16="http://schemas.microsoft.com/office/drawing/2014/main" val="3355231673"/>
                    </a:ext>
                  </a:extLst>
                </a:gridCol>
              </a:tblGrid>
              <a:tr h="370840">
                <a:tc>
                  <a:txBody>
                    <a:bodyPr/>
                    <a:lstStyle>
                      <a:lvl1pPr marL="0" algn="l" defTabSz="914400" rtl="0" eaLnBrk="1" latinLnBrk="0" hangingPunct="1">
                        <a:defRPr sz="1800" kern="1200">
                          <a:solidFill>
                            <a:schemeClr val="tx1"/>
                          </a:solidFill>
                          <a:latin typeface="Aptos Light"/>
                        </a:defRPr>
                      </a:lvl1pPr>
                      <a:lvl2pPr marL="457200" algn="l" defTabSz="914400" rtl="0" eaLnBrk="1" latinLnBrk="0" hangingPunct="1">
                        <a:defRPr sz="1800" kern="1200">
                          <a:solidFill>
                            <a:schemeClr val="tx1"/>
                          </a:solidFill>
                          <a:latin typeface="Aptos Light"/>
                        </a:defRPr>
                      </a:lvl2pPr>
                      <a:lvl3pPr marL="914400" algn="l" defTabSz="914400" rtl="0" eaLnBrk="1" latinLnBrk="0" hangingPunct="1">
                        <a:defRPr sz="1800" kern="1200">
                          <a:solidFill>
                            <a:schemeClr val="tx1"/>
                          </a:solidFill>
                          <a:latin typeface="Aptos Light"/>
                        </a:defRPr>
                      </a:lvl3pPr>
                      <a:lvl4pPr marL="1371600" algn="l" defTabSz="914400" rtl="0" eaLnBrk="1" latinLnBrk="0" hangingPunct="1">
                        <a:defRPr sz="1800" kern="1200">
                          <a:solidFill>
                            <a:schemeClr val="tx1"/>
                          </a:solidFill>
                          <a:latin typeface="Aptos Light"/>
                        </a:defRPr>
                      </a:lvl4pPr>
                      <a:lvl5pPr marL="1828800" algn="l" defTabSz="914400" rtl="0" eaLnBrk="1" latinLnBrk="0" hangingPunct="1">
                        <a:defRPr sz="1800" kern="1200">
                          <a:solidFill>
                            <a:schemeClr val="tx1"/>
                          </a:solidFill>
                          <a:latin typeface="Aptos Light"/>
                        </a:defRPr>
                      </a:lvl5pPr>
                      <a:lvl6pPr marL="2286000" algn="l" defTabSz="914400" rtl="0" eaLnBrk="1" latinLnBrk="0" hangingPunct="1">
                        <a:defRPr sz="1800" kern="1200">
                          <a:solidFill>
                            <a:schemeClr val="tx1"/>
                          </a:solidFill>
                          <a:latin typeface="Aptos Light"/>
                        </a:defRPr>
                      </a:lvl6pPr>
                      <a:lvl7pPr marL="2743200" algn="l" defTabSz="914400" rtl="0" eaLnBrk="1" latinLnBrk="0" hangingPunct="1">
                        <a:defRPr sz="1800" kern="1200">
                          <a:solidFill>
                            <a:schemeClr val="tx1"/>
                          </a:solidFill>
                          <a:latin typeface="Aptos Light"/>
                        </a:defRPr>
                      </a:lvl7pPr>
                      <a:lvl8pPr marL="3200400" algn="l" defTabSz="914400" rtl="0" eaLnBrk="1" latinLnBrk="0" hangingPunct="1">
                        <a:defRPr sz="1800" kern="1200">
                          <a:solidFill>
                            <a:schemeClr val="tx1"/>
                          </a:solidFill>
                          <a:latin typeface="Aptos Light"/>
                        </a:defRPr>
                      </a:lvl8pPr>
                      <a:lvl9pPr marL="3657600" algn="l" defTabSz="914400" rtl="0" eaLnBrk="1" latinLnBrk="0" hangingPunct="1">
                        <a:defRPr sz="1800" kern="1200">
                          <a:solidFill>
                            <a:schemeClr val="tx1"/>
                          </a:solidFill>
                          <a:latin typeface="Aptos Light"/>
                        </a:defRPr>
                      </a:lvl9pPr>
                    </a:lstStyle>
                    <a:p>
                      <a:r>
                        <a:rPr lang="en-US" sz="1200" b="1" noProof="0" dirty="0">
                          <a:latin typeface="Aptos Light" panose="020B0004020202020204" pitchFamily="34" charset="0"/>
                        </a:rPr>
                        <a:t>Audience</a:t>
                      </a: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B9FDFE"/>
                    </a:solidFill>
                  </a:tcPr>
                </a:tc>
                <a:tc>
                  <a:txBody>
                    <a:bodyPr/>
                    <a:lstStyle>
                      <a:lvl1pPr marL="0" algn="l" defTabSz="914400" rtl="0" eaLnBrk="1" latinLnBrk="0" hangingPunct="1">
                        <a:defRPr sz="1800" kern="1200">
                          <a:solidFill>
                            <a:schemeClr val="tx1"/>
                          </a:solidFill>
                          <a:latin typeface="Aptos Light"/>
                        </a:defRPr>
                      </a:lvl1pPr>
                      <a:lvl2pPr marL="457200" algn="l" defTabSz="914400" rtl="0" eaLnBrk="1" latinLnBrk="0" hangingPunct="1">
                        <a:defRPr sz="1800" kern="1200">
                          <a:solidFill>
                            <a:schemeClr val="tx1"/>
                          </a:solidFill>
                          <a:latin typeface="Aptos Light"/>
                        </a:defRPr>
                      </a:lvl2pPr>
                      <a:lvl3pPr marL="914400" algn="l" defTabSz="914400" rtl="0" eaLnBrk="1" latinLnBrk="0" hangingPunct="1">
                        <a:defRPr sz="1800" kern="1200">
                          <a:solidFill>
                            <a:schemeClr val="tx1"/>
                          </a:solidFill>
                          <a:latin typeface="Aptos Light"/>
                        </a:defRPr>
                      </a:lvl3pPr>
                      <a:lvl4pPr marL="1371600" algn="l" defTabSz="914400" rtl="0" eaLnBrk="1" latinLnBrk="0" hangingPunct="1">
                        <a:defRPr sz="1800" kern="1200">
                          <a:solidFill>
                            <a:schemeClr val="tx1"/>
                          </a:solidFill>
                          <a:latin typeface="Aptos Light"/>
                        </a:defRPr>
                      </a:lvl4pPr>
                      <a:lvl5pPr marL="1828800" algn="l" defTabSz="914400" rtl="0" eaLnBrk="1" latinLnBrk="0" hangingPunct="1">
                        <a:defRPr sz="1800" kern="1200">
                          <a:solidFill>
                            <a:schemeClr val="tx1"/>
                          </a:solidFill>
                          <a:latin typeface="Aptos Light"/>
                        </a:defRPr>
                      </a:lvl5pPr>
                      <a:lvl6pPr marL="2286000" algn="l" defTabSz="914400" rtl="0" eaLnBrk="1" latinLnBrk="0" hangingPunct="1">
                        <a:defRPr sz="1800" kern="1200">
                          <a:solidFill>
                            <a:schemeClr val="tx1"/>
                          </a:solidFill>
                          <a:latin typeface="Aptos Light"/>
                        </a:defRPr>
                      </a:lvl6pPr>
                      <a:lvl7pPr marL="2743200" algn="l" defTabSz="914400" rtl="0" eaLnBrk="1" latinLnBrk="0" hangingPunct="1">
                        <a:defRPr sz="1800" kern="1200">
                          <a:solidFill>
                            <a:schemeClr val="tx1"/>
                          </a:solidFill>
                          <a:latin typeface="Aptos Light"/>
                        </a:defRPr>
                      </a:lvl7pPr>
                      <a:lvl8pPr marL="3200400" algn="l" defTabSz="914400" rtl="0" eaLnBrk="1" latinLnBrk="0" hangingPunct="1">
                        <a:defRPr sz="1800" kern="1200">
                          <a:solidFill>
                            <a:schemeClr val="tx1"/>
                          </a:solidFill>
                          <a:latin typeface="Aptos Light"/>
                        </a:defRPr>
                      </a:lvl8pPr>
                      <a:lvl9pPr marL="3657600" algn="l" defTabSz="914400" rtl="0" eaLnBrk="1" latinLnBrk="0" hangingPunct="1">
                        <a:defRPr sz="1800" kern="1200">
                          <a:solidFill>
                            <a:schemeClr val="tx1"/>
                          </a:solidFill>
                          <a:latin typeface="Aptos Light"/>
                        </a:defRPr>
                      </a:lvl9pPr>
                    </a:lstStyle>
                    <a:p>
                      <a:r>
                        <a:rPr lang="en-US" sz="1200" b="1" noProof="0" dirty="0">
                          <a:latin typeface="Aptos Light" panose="020B0004020202020204" pitchFamily="34" charset="0"/>
                        </a:rPr>
                        <a:t>Focus </a:t>
                      </a: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B9FDFE"/>
                    </a:solidFill>
                  </a:tcPr>
                </a:tc>
                <a:extLst>
                  <a:ext uri="{0D108BD9-81ED-4DB2-BD59-A6C34878D82A}">
                    <a16:rowId xmlns:a16="http://schemas.microsoft.com/office/drawing/2014/main" val="1681797272"/>
                  </a:ext>
                </a:extLst>
              </a:tr>
              <a:tr h="370840">
                <a:tc>
                  <a:txBody>
                    <a:bodyPr/>
                    <a:lstStyle>
                      <a:lvl1pPr marL="0" algn="l" defTabSz="914400" rtl="0" eaLnBrk="1" latinLnBrk="0" hangingPunct="1">
                        <a:defRPr sz="1800" kern="1200">
                          <a:solidFill>
                            <a:schemeClr val="tx1"/>
                          </a:solidFill>
                          <a:latin typeface="Aptos Light"/>
                        </a:defRPr>
                      </a:lvl1pPr>
                      <a:lvl2pPr marL="457200" algn="l" defTabSz="914400" rtl="0" eaLnBrk="1" latinLnBrk="0" hangingPunct="1">
                        <a:defRPr sz="1800" kern="1200">
                          <a:solidFill>
                            <a:schemeClr val="tx1"/>
                          </a:solidFill>
                          <a:latin typeface="Aptos Light"/>
                        </a:defRPr>
                      </a:lvl2pPr>
                      <a:lvl3pPr marL="914400" algn="l" defTabSz="914400" rtl="0" eaLnBrk="1" latinLnBrk="0" hangingPunct="1">
                        <a:defRPr sz="1800" kern="1200">
                          <a:solidFill>
                            <a:schemeClr val="tx1"/>
                          </a:solidFill>
                          <a:latin typeface="Aptos Light"/>
                        </a:defRPr>
                      </a:lvl3pPr>
                      <a:lvl4pPr marL="1371600" algn="l" defTabSz="914400" rtl="0" eaLnBrk="1" latinLnBrk="0" hangingPunct="1">
                        <a:defRPr sz="1800" kern="1200">
                          <a:solidFill>
                            <a:schemeClr val="tx1"/>
                          </a:solidFill>
                          <a:latin typeface="Aptos Light"/>
                        </a:defRPr>
                      </a:lvl4pPr>
                      <a:lvl5pPr marL="1828800" algn="l" defTabSz="914400" rtl="0" eaLnBrk="1" latinLnBrk="0" hangingPunct="1">
                        <a:defRPr sz="1800" kern="1200">
                          <a:solidFill>
                            <a:schemeClr val="tx1"/>
                          </a:solidFill>
                          <a:latin typeface="Aptos Light"/>
                        </a:defRPr>
                      </a:lvl5pPr>
                      <a:lvl6pPr marL="2286000" algn="l" defTabSz="914400" rtl="0" eaLnBrk="1" latinLnBrk="0" hangingPunct="1">
                        <a:defRPr sz="1800" kern="1200">
                          <a:solidFill>
                            <a:schemeClr val="tx1"/>
                          </a:solidFill>
                          <a:latin typeface="Aptos Light"/>
                        </a:defRPr>
                      </a:lvl6pPr>
                      <a:lvl7pPr marL="2743200" algn="l" defTabSz="914400" rtl="0" eaLnBrk="1" latinLnBrk="0" hangingPunct="1">
                        <a:defRPr sz="1800" kern="1200">
                          <a:solidFill>
                            <a:schemeClr val="tx1"/>
                          </a:solidFill>
                          <a:latin typeface="Aptos Light"/>
                        </a:defRPr>
                      </a:lvl7pPr>
                      <a:lvl8pPr marL="3200400" algn="l" defTabSz="914400" rtl="0" eaLnBrk="1" latinLnBrk="0" hangingPunct="1">
                        <a:defRPr sz="1800" kern="1200">
                          <a:solidFill>
                            <a:schemeClr val="tx1"/>
                          </a:solidFill>
                          <a:latin typeface="Aptos Light"/>
                        </a:defRPr>
                      </a:lvl8pPr>
                      <a:lvl9pPr marL="3657600" algn="l" defTabSz="914400" rtl="0" eaLnBrk="1" latinLnBrk="0" hangingPunct="1">
                        <a:defRPr sz="1800" kern="1200">
                          <a:solidFill>
                            <a:schemeClr val="tx1"/>
                          </a:solidFill>
                          <a:latin typeface="Aptos Light"/>
                        </a:defRPr>
                      </a:lvl9pPr>
                    </a:lstStyle>
                    <a:p>
                      <a:r>
                        <a:rPr lang="en-US" sz="1200" b="1" noProof="0" dirty="0">
                          <a:latin typeface="Aptos Light" panose="020B0004020202020204" pitchFamily="34" charset="0"/>
                        </a:rPr>
                        <a:t>Hospital leadership</a:t>
                      </a: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Light"/>
                        </a:defRPr>
                      </a:lvl1pPr>
                      <a:lvl2pPr marL="457200" algn="l" defTabSz="914400" rtl="0" eaLnBrk="1" latinLnBrk="0" hangingPunct="1">
                        <a:defRPr sz="1800" kern="1200">
                          <a:solidFill>
                            <a:schemeClr val="tx1"/>
                          </a:solidFill>
                          <a:latin typeface="Aptos Light"/>
                        </a:defRPr>
                      </a:lvl2pPr>
                      <a:lvl3pPr marL="914400" algn="l" defTabSz="914400" rtl="0" eaLnBrk="1" latinLnBrk="0" hangingPunct="1">
                        <a:defRPr sz="1800" kern="1200">
                          <a:solidFill>
                            <a:schemeClr val="tx1"/>
                          </a:solidFill>
                          <a:latin typeface="Aptos Light"/>
                        </a:defRPr>
                      </a:lvl3pPr>
                      <a:lvl4pPr marL="1371600" algn="l" defTabSz="914400" rtl="0" eaLnBrk="1" latinLnBrk="0" hangingPunct="1">
                        <a:defRPr sz="1800" kern="1200">
                          <a:solidFill>
                            <a:schemeClr val="tx1"/>
                          </a:solidFill>
                          <a:latin typeface="Aptos Light"/>
                        </a:defRPr>
                      </a:lvl4pPr>
                      <a:lvl5pPr marL="1828800" algn="l" defTabSz="914400" rtl="0" eaLnBrk="1" latinLnBrk="0" hangingPunct="1">
                        <a:defRPr sz="1800" kern="1200">
                          <a:solidFill>
                            <a:schemeClr val="tx1"/>
                          </a:solidFill>
                          <a:latin typeface="Aptos Light"/>
                        </a:defRPr>
                      </a:lvl5pPr>
                      <a:lvl6pPr marL="2286000" algn="l" defTabSz="914400" rtl="0" eaLnBrk="1" latinLnBrk="0" hangingPunct="1">
                        <a:defRPr sz="1800" kern="1200">
                          <a:solidFill>
                            <a:schemeClr val="tx1"/>
                          </a:solidFill>
                          <a:latin typeface="Aptos Light"/>
                        </a:defRPr>
                      </a:lvl6pPr>
                      <a:lvl7pPr marL="2743200" algn="l" defTabSz="914400" rtl="0" eaLnBrk="1" latinLnBrk="0" hangingPunct="1">
                        <a:defRPr sz="1800" kern="1200">
                          <a:solidFill>
                            <a:schemeClr val="tx1"/>
                          </a:solidFill>
                          <a:latin typeface="Aptos Light"/>
                        </a:defRPr>
                      </a:lvl7pPr>
                      <a:lvl8pPr marL="3200400" algn="l" defTabSz="914400" rtl="0" eaLnBrk="1" latinLnBrk="0" hangingPunct="1">
                        <a:defRPr sz="1800" kern="1200">
                          <a:solidFill>
                            <a:schemeClr val="tx1"/>
                          </a:solidFill>
                          <a:latin typeface="Aptos Light"/>
                        </a:defRPr>
                      </a:lvl8pPr>
                      <a:lvl9pPr marL="3657600" algn="l" defTabSz="914400" rtl="0" eaLnBrk="1" latinLnBrk="0" hangingPunct="1">
                        <a:defRPr sz="1800" kern="1200">
                          <a:solidFill>
                            <a:schemeClr val="tx1"/>
                          </a:solidFill>
                          <a:latin typeface="Aptos Light"/>
                        </a:defRPr>
                      </a:lvl9pPr>
                    </a:lstStyle>
                    <a:p>
                      <a:r>
                        <a:rPr lang="en-US" sz="1200" noProof="0" dirty="0">
                          <a:latin typeface="Aptos Light" panose="020B0004020202020204" pitchFamily="34" charset="0"/>
                        </a:rPr>
                        <a:t>Efficiency, clinical outcomes, cost savings, phased delivery</a:t>
                      </a: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3972021990"/>
                  </a:ext>
                </a:extLst>
              </a:tr>
              <a:tr h="370840">
                <a:tc>
                  <a:txBody>
                    <a:bodyPr/>
                    <a:lstStyle>
                      <a:lvl1pPr marL="0" algn="l" defTabSz="914400" rtl="0" eaLnBrk="1" latinLnBrk="0" hangingPunct="1">
                        <a:defRPr sz="1800" kern="1200">
                          <a:solidFill>
                            <a:schemeClr val="tx1"/>
                          </a:solidFill>
                          <a:latin typeface="Aptos Light"/>
                        </a:defRPr>
                      </a:lvl1pPr>
                      <a:lvl2pPr marL="457200" algn="l" defTabSz="914400" rtl="0" eaLnBrk="1" latinLnBrk="0" hangingPunct="1">
                        <a:defRPr sz="1800" kern="1200">
                          <a:solidFill>
                            <a:schemeClr val="tx1"/>
                          </a:solidFill>
                          <a:latin typeface="Aptos Light"/>
                        </a:defRPr>
                      </a:lvl2pPr>
                      <a:lvl3pPr marL="914400" algn="l" defTabSz="914400" rtl="0" eaLnBrk="1" latinLnBrk="0" hangingPunct="1">
                        <a:defRPr sz="1800" kern="1200">
                          <a:solidFill>
                            <a:schemeClr val="tx1"/>
                          </a:solidFill>
                          <a:latin typeface="Aptos Light"/>
                        </a:defRPr>
                      </a:lvl3pPr>
                      <a:lvl4pPr marL="1371600" algn="l" defTabSz="914400" rtl="0" eaLnBrk="1" latinLnBrk="0" hangingPunct="1">
                        <a:defRPr sz="1800" kern="1200">
                          <a:solidFill>
                            <a:schemeClr val="tx1"/>
                          </a:solidFill>
                          <a:latin typeface="Aptos Light"/>
                        </a:defRPr>
                      </a:lvl4pPr>
                      <a:lvl5pPr marL="1828800" algn="l" defTabSz="914400" rtl="0" eaLnBrk="1" latinLnBrk="0" hangingPunct="1">
                        <a:defRPr sz="1800" kern="1200">
                          <a:solidFill>
                            <a:schemeClr val="tx1"/>
                          </a:solidFill>
                          <a:latin typeface="Aptos Light"/>
                        </a:defRPr>
                      </a:lvl5pPr>
                      <a:lvl6pPr marL="2286000" algn="l" defTabSz="914400" rtl="0" eaLnBrk="1" latinLnBrk="0" hangingPunct="1">
                        <a:defRPr sz="1800" kern="1200">
                          <a:solidFill>
                            <a:schemeClr val="tx1"/>
                          </a:solidFill>
                          <a:latin typeface="Aptos Light"/>
                        </a:defRPr>
                      </a:lvl6pPr>
                      <a:lvl7pPr marL="2743200" algn="l" defTabSz="914400" rtl="0" eaLnBrk="1" latinLnBrk="0" hangingPunct="1">
                        <a:defRPr sz="1800" kern="1200">
                          <a:solidFill>
                            <a:schemeClr val="tx1"/>
                          </a:solidFill>
                          <a:latin typeface="Aptos Light"/>
                        </a:defRPr>
                      </a:lvl7pPr>
                      <a:lvl8pPr marL="3200400" algn="l" defTabSz="914400" rtl="0" eaLnBrk="1" latinLnBrk="0" hangingPunct="1">
                        <a:defRPr sz="1800" kern="1200">
                          <a:solidFill>
                            <a:schemeClr val="tx1"/>
                          </a:solidFill>
                          <a:latin typeface="Aptos Light"/>
                        </a:defRPr>
                      </a:lvl8pPr>
                      <a:lvl9pPr marL="3657600" algn="l" defTabSz="914400" rtl="0" eaLnBrk="1" latinLnBrk="0" hangingPunct="1">
                        <a:defRPr sz="1800" kern="1200">
                          <a:solidFill>
                            <a:schemeClr val="tx1"/>
                          </a:solidFill>
                          <a:latin typeface="Aptos Light"/>
                        </a:defRPr>
                      </a:lvl9pPr>
                    </a:lstStyle>
                    <a:p>
                      <a:r>
                        <a:rPr lang="en-US" sz="1200" b="1" noProof="0" dirty="0">
                          <a:latin typeface="Aptos Light" panose="020B0004020202020204" pitchFamily="34" charset="0"/>
                        </a:rPr>
                        <a:t>Policymakers</a:t>
                      </a: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Light"/>
                        </a:defRPr>
                      </a:lvl1pPr>
                      <a:lvl2pPr marL="457200" algn="l" defTabSz="914400" rtl="0" eaLnBrk="1" latinLnBrk="0" hangingPunct="1">
                        <a:defRPr sz="1800" kern="1200">
                          <a:solidFill>
                            <a:schemeClr val="tx1"/>
                          </a:solidFill>
                          <a:latin typeface="Aptos Light"/>
                        </a:defRPr>
                      </a:lvl2pPr>
                      <a:lvl3pPr marL="914400" algn="l" defTabSz="914400" rtl="0" eaLnBrk="1" latinLnBrk="0" hangingPunct="1">
                        <a:defRPr sz="1800" kern="1200">
                          <a:solidFill>
                            <a:schemeClr val="tx1"/>
                          </a:solidFill>
                          <a:latin typeface="Aptos Light"/>
                        </a:defRPr>
                      </a:lvl3pPr>
                      <a:lvl4pPr marL="1371600" algn="l" defTabSz="914400" rtl="0" eaLnBrk="1" latinLnBrk="0" hangingPunct="1">
                        <a:defRPr sz="1800" kern="1200">
                          <a:solidFill>
                            <a:schemeClr val="tx1"/>
                          </a:solidFill>
                          <a:latin typeface="Aptos Light"/>
                        </a:defRPr>
                      </a:lvl4pPr>
                      <a:lvl5pPr marL="1828800" algn="l" defTabSz="914400" rtl="0" eaLnBrk="1" latinLnBrk="0" hangingPunct="1">
                        <a:defRPr sz="1800" kern="1200">
                          <a:solidFill>
                            <a:schemeClr val="tx1"/>
                          </a:solidFill>
                          <a:latin typeface="Aptos Light"/>
                        </a:defRPr>
                      </a:lvl5pPr>
                      <a:lvl6pPr marL="2286000" algn="l" defTabSz="914400" rtl="0" eaLnBrk="1" latinLnBrk="0" hangingPunct="1">
                        <a:defRPr sz="1800" kern="1200">
                          <a:solidFill>
                            <a:schemeClr val="tx1"/>
                          </a:solidFill>
                          <a:latin typeface="Aptos Light"/>
                        </a:defRPr>
                      </a:lvl6pPr>
                      <a:lvl7pPr marL="2743200" algn="l" defTabSz="914400" rtl="0" eaLnBrk="1" latinLnBrk="0" hangingPunct="1">
                        <a:defRPr sz="1800" kern="1200">
                          <a:solidFill>
                            <a:schemeClr val="tx1"/>
                          </a:solidFill>
                          <a:latin typeface="Aptos Light"/>
                        </a:defRPr>
                      </a:lvl7pPr>
                      <a:lvl8pPr marL="3200400" algn="l" defTabSz="914400" rtl="0" eaLnBrk="1" latinLnBrk="0" hangingPunct="1">
                        <a:defRPr sz="1800" kern="1200">
                          <a:solidFill>
                            <a:schemeClr val="tx1"/>
                          </a:solidFill>
                          <a:latin typeface="Aptos Light"/>
                        </a:defRPr>
                      </a:lvl8pPr>
                      <a:lvl9pPr marL="3657600" algn="l" defTabSz="914400" rtl="0" eaLnBrk="1" latinLnBrk="0" hangingPunct="1">
                        <a:defRPr sz="1800" kern="1200">
                          <a:solidFill>
                            <a:schemeClr val="tx1"/>
                          </a:solidFill>
                          <a:latin typeface="Aptos Light"/>
                        </a:defRPr>
                      </a:lvl9pPr>
                    </a:lstStyle>
                    <a:p>
                      <a:r>
                        <a:rPr lang="en-US" sz="1200" noProof="0" dirty="0">
                          <a:latin typeface="Aptos Light" panose="020B0004020202020204" pitchFamily="34" charset="0"/>
                        </a:rPr>
                        <a:t>Population impact, health system gaps, health equity, growing ATTR burden</a:t>
                      </a: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717924780"/>
                  </a:ext>
                </a:extLst>
              </a:tr>
              <a:tr h="370840">
                <a:tc>
                  <a:txBody>
                    <a:bodyPr/>
                    <a:lstStyle>
                      <a:lvl1pPr marL="0" algn="l" defTabSz="914400" rtl="0" eaLnBrk="1" latinLnBrk="0" hangingPunct="1">
                        <a:defRPr sz="1800" kern="1200">
                          <a:solidFill>
                            <a:schemeClr val="tx1"/>
                          </a:solidFill>
                          <a:latin typeface="Aptos Light"/>
                        </a:defRPr>
                      </a:lvl1pPr>
                      <a:lvl2pPr marL="457200" algn="l" defTabSz="914400" rtl="0" eaLnBrk="1" latinLnBrk="0" hangingPunct="1">
                        <a:defRPr sz="1800" kern="1200">
                          <a:solidFill>
                            <a:schemeClr val="tx1"/>
                          </a:solidFill>
                          <a:latin typeface="Aptos Light"/>
                        </a:defRPr>
                      </a:lvl2pPr>
                      <a:lvl3pPr marL="914400" algn="l" defTabSz="914400" rtl="0" eaLnBrk="1" latinLnBrk="0" hangingPunct="1">
                        <a:defRPr sz="1800" kern="1200">
                          <a:solidFill>
                            <a:schemeClr val="tx1"/>
                          </a:solidFill>
                          <a:latin typeface="Aptos Light"/>
                        </a:defRPr>
                      </a:lvl3pPr>
                      <a:lvl4pPr marL="1371600" algn="l" defTabSz="914400" rtl="0" eaLnBrk="1" latinLnBrk="0" hangingPunct="1">
                        <a:defRPr sz="1800" kern="1200">
                          <a:solidFill>
                            <a:schemeClr val="tx1"/>
                          </a:solidFill>
                          <a:latin typeface="Aptos Light"/>
                        </a:defRPr>
                      </a:lvl4pPr>
                      <a:lvl5pPr marL="1828800" algn="l" defTabSz="914400" rtl="0" eaLnBrk="1" latinLnBrk="0" hangingPunct="1">
                        <a:defRPr sz="1800" kern="1200">
                          <a:solidFill>
                            <a:schemeClr val="tx1"/>
                          </a:solidFill>
                          <a:latin typeface="Aptos Light"/>
                        </a:defRPr>
                      </a:lvl5pPr>
                      <a:lvl6pPr marL="2286000" algn="l" defTabSz="914400" rtl="0" eaLnBrk="1" latinLnBrk="0" hangingPunct="1">
                        <a:defRPr sz="1800" kern="1200">
                          <a:solidFill>
                            <a:schemeClr val="tx1"/>
                          </a:solidFill>
                          <a:latin typeface="Aptos Light"/>
                        </a:defRPr>
                      </a:lvl6pPr>
                      <a:lvl7pPr marL="2743200" algn="l" defTabSz="914400" rtl="0" eaLnBrk="1" latinLnBrk="0" hangingPunct="1">
                        <a:defRPr sz="1800" kern="1200">
                          <a:solidFill>
                            <a:schemeClr val="tx1"/>
                          </a:solidFill>
                          <a:latin typeface="Aptos Light"/>
                        </a:defRPr>
                      </a:lvl7pPr>
                      <a:lvl8pPr marL="3200400" algn="l" defTabSz="914400" rtl="0" eaLnBrk="1" latinLnBrk="0" hangingPunct="1">
                        <a:defRPr sz="1800" kern="1200">
                          <a:solidFill>
                            <a:schemeClr val="tx1"/>
                          </a:solidFill>
                          <a:latin typeface="Aptos Light"/>
                        </a:defRPr>
                      </a:lvl8pPr>
                      <a:lvl9pPr marL="3657600" algn="l" defTabSz="914400" rtl="0" eaLnBrk="1" latinLnBrk="0" hangingPunct="1">
                        <a:defRPr sz="1800" kern="1200">
                          <a:solidFill>
                            <a:schemeClr val="tx1"/>
                          </a:solidFill>
                          <a:latin typeface="Aptos Light"/>
                        </a:defRPr>
                      </a:lvl9pPr>
                    </a:lstStyle>
                    <a:p>
                      <a:r>
                        <a:rPr lang="en-US" sz="1200" b="1" noProof="0" dirty="0">
                          <a:latin typeface="Aptos Light" panose="020B0004020202020204" pitchFamily="34" charset="0"/>
                        </a:rPr>
                        <a:t>Clinicians</a:t>
                      </a: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Light"/>
                        </a:defRPr>
                      </a:lvl1pPr>
                      <a:lvl2pPr marL="457200" algn="l" defTabSz="914400" rtl="0" eaLnBrk="1" latinLnBrk="0" hangingPunct="1">
                        <a:defRPr sz="1800" kern="1200">
                          <a:solidFill>
                            <a:schemeClr val="tx1"/>
                          </a:solidFill>
                          <a:latin typeface="Aptos Light"/>
                        </a:defRPr>
                      </a:lvl2pPr>
                      <a:lvl3pPr marL="914400" algn="l" defTabSz="914400" rtl="0" eaLnBrk="1" latinLnBrk="0" hangingPunct="1">
                        <a:defRPr sz="1800" kern="1200">
                          <a:solidFill>
                            <a:schemeClr val="tx1"/>
                          </a:solidFill>
                          <a:latin typeface="Aptos Light"/>
                        </a:defRPr>
                      </a:lvl3pPr>
                      <a:lvl4pPr marL="1371600" algn="l" defTabSz="914400" rtl="0" eaLnBrk="1" latinLnBrk="0" hangingPunct="1">
                        <a:defRPr sz="1800" kern="1200">
                          <a:solidFill>
                            <a:schemeClr val="tx1"/>
                          </a:solidFill>
                          <a:latin typeface="Aptos Light"/>
                        </a:defRPr>
                      </a:lvl4pPr>
                      <a:lvl5pPr marL="1828800" algn="l" defTabSz="914400" rtl="0" eaLnBrk="1" latinLnBrk="0" hangingPunct="1">
                        <a:defRPr sz="1800" kern="1200">
                          <a:solidFill>
                            <a:schemeClr val="tx1"/>
                          </a:solidFill>
                          <a:latin typeface="Aptos Light"/>
                        </a:defRPr>
                      </a:lvl5pPr>
                      <a:lvl6pPr marL="2286000" algn="l" defTabSz="914400" rtl="0" eaLnBrk="1" latinLnBrk="0" hangingPunct="1">
                        <a:defRPr sz="1800" kern="1200">
                          <a:solidFill>
                            <a:schemeClr val="tx1"/>
                          </a:solidFill>
                          <a:latin typeface="Aptos Light"/>
                        </a:defRPr>
                      </a:lvl6pPr>
                      <a:lvl7pPr marL="2743200" algn="l" defTabSz="914400" rtl="0" eaLnBrk="1" latinLnBrk="0" hangingPunct="1">
                        <a:defRPr sz="1800" kern="1200">
                          <a:solidFill>
                            <a:schemeClr val="tx1"/>
                          </a:solidFill>
                          <a:latin typeface="Aptos Light"/>
                        </a:defRPr>
                      </a:lvl7pPr>
                      <a:lvl8pPr marL="3200400" algn="l" defTabSz="914400" rtl="0" eaLnBrk="1" latinLnBrk="0" hangingPunct="1">
                        <a:defRPr sz="1800" kern="1200">
                          <a:solidFill>
                            <a:schemeClr val="tx1"/>
                          </a:solidFill>
                          <a:latin typeface="Aptos Light"/>
                        </a:defRPr>
                      </a:lvl8pPr>
                      <a:lvl9pPr marL="3657600" algn="l" defTabSz="914400" rtl="0" eaLnBrk="1" latinLnBrk="0" hangingPunct="1">
                        <a:defRPr sz="1800" kern="1200">
                          <a:solidFill>
                            <a:schemeClr val="tx1"/>
                          </a:solidFill>
                          <a:latin typeface="Aptos Light"/>
                        </a:defRPr>
                      </a:lvl9pPr>
                    </a:lstStyle>
                    <a:p>
                      <a:r>
                        <a:rPr lang="en-US" sz="1200" noProof="0" dirty="0">
                          <a:latin typeface="Aptos Light" panose="020B0004020202020204" pitchFamily="34" charset="0"/>
                        </a:rPr>
                        <a:t>Diagnostic challenges, benefits of early detection</a:t>
                      </a: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684620259"/>
                  </a:ext>
                </a:extLst>
              </a:tr>
              <a:tr h="370840">
                <a:tc>
                  <a:txBody>
                    <a:bodyPr/>
                    <a:lstStyle>
                      <a:lvl1pPr marL="0" algn="l" defTabSz="914400" rtl="0" eaLnBrk="1" latinLnBrk="0" hangingPunct="1">
                        <a:defRPr sz="1800" kern="1200">
                          <a:solidFill>
                            <a:schemeClr val="tx1"/>
                          </a:solidFill>
                          <a:latin typeface="Aptos Light"/>
                        </a:defRPr>
                      </a:lvl1pPr>
                      <a:lvl2pPr marL="457200" algn="l" defTabSz="914400" rtl="0" eaLnBrk="1" latinLnBrk="0" hangingPunct="1">
                        <a:defRPr sz="1800" kern="1200">
                          <a:solidFill>
                            <a:schemeClr val="tx1"/>
                          </a:solidFill>
                          <a:latin typeface="Aptos Light"/>
                        </a:defRPr>
                      </a:lvl2pPr>
                      <a:lvl3pPr marL="914400" algn="l" defTabSz="914400" rtl="0" eaLnBrk="1" latinLnBrk="0" hangingPunct="1">
                        <a:defRPr sz="1800" kern="1200">
                          <a:solidFill>
                            <a:schemeClr val="tx1"/>
                          </a:solidFill>
                          <a:latin typeface="Aptos Light"/>
                        </a:defRPr>
                      </a:lvl3pPr>
                      <a:lvl4pPr marL="1371600" algn="l" defTabSz="914400" rtl="0" eaLnBrk="1" latinLnBrk="0" hangingPunct="1">
                        <a:defRPr sz="1800" kern="1200">
                          <a:solidFill>
                            <a:schemeClr val="tx1"/>
                          </a:solidFill>
                          <a:latin typeface="Aptos Light"/>
                        </a:defRPr>
                      </a:lvl4pPr>
                      <a:lvl5pPr marL="1828800" algn="l" defTabSz="914400" rtl="0" eaLnBrk="1" latinLnBrk="0" hangingPunct="1">
                        <a:defRPr sz="1800" kern="1200">
                          <a:solidFill>
                            <a:schemeClr val="tx1"/>
                          </a:solidFill>
                          <a:latin typeface="Aptos Light"/>
                        </a:defRPr>
                      </a:lvl5pPr>
                      <a:lvl6pPr marL="2286000" algn="l" defTabSz="914400" rtl="0" eaLnBrk="1" latinLnBrk="0" hangingPunct="1">
                        <a:defRPr sz="1800" kern="1200">
                          <a:solidFill>
                            <a:schemeClr val="tx1"/>
                          </a:solidFill>
                          <a:latin typeface="Aptos Light"/>
                        </a:defRPr>
                      </a:lvl6pPr>
                      <a:lvl7pPr marL="2743200" algn="l" defTabSz="914400" rtl="0" eaLnBrk="1" latinLnBrk="0" hangingPunct="1">
                        <a:defRPr sz="1800" kern="1200">
                          <a:solidFill>
                            <a:schemeClr val="tx1"/>
                          </a:solidFill>
                          <a:latin typeface="Aptos Light"/>
                        </a:defRPr>
                      </a:lvl7pPr>
                      <a:lvl8pPr marL="3200400" algn="l" defTabSz="914400" rtl="0" eaLnBrk="1" latinLnBrk="0" hangingPunct="1">
                        <a:defRPr sz="1800" kern="1200">
                          <a:solidFill>
                            <a:schemeClr val="tx1"/>
                          </a:solidFill>
                          <a:latin typeface="Aptos Light"/>
                        </a:defRPr>
                      </a:lvl8pPr>
                      <a:lvl9pPr marL="3657600" algn="l" defTabSz="914400" rtl="0" eaLnBrk="1" latinLnBrk="0" hangingPunct="1">
                        <a:defRPr sz="1800" kern="1200">
                          <a:solidFill>
                            <a:schemeClr val="tx1"/>
                          </a:solidFill>
                          <a:latin typeface="Aptos Light"/>
                        </a:defRPr>
                      </a:lvl9pPr>
                    </a:lstStyle>
                    <a:p>
                      <a:r>
                        <a:rPr lang="en-US" sz="1200" b="1" noProof="0" dirty="0">
                          <a:latin typeface="Aptos Light" panose="020B0004020202020204" pitchFamily="34" charset="0"/>
                        </a:rPr>
                        <a:t>Community/patient advocacy audiences</a:t>
                      </a: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ptos Light"/>
                        </a:defRPr>
                      </a:lvl1pPr>
                      <a:lvl2pPr marL="457200" algn="l" defTabSz="914400" rtl="0" eaLnBrk="1" latinLnBrk="0" hangingPunct="1">
                        <a:defRPr sz="1800" kern="1200">
                          <a:solidFill>
                            <a:schemeClr val="tx1"/>
                          </a:solidFill>
                          <a:latin typeface="Aptos Light"/>
                        </a:defRPr>
                      </a:lvl2pPr>
                      <a:lvl3pPr marL="914400" algn="l" defTabSz="914400" rtl="0" eaLnBrk="1" latinLnBrk="0" hangingPunct="1">
                        <a:defRPr sz="1800" kern="1200">
                          <a:solidFill>
                            <a:schemeClr val="tx1"/>
                          </a:solidFill>
                          <a:latin typeface="Aptos Light"/>
                        </a:defRPr>
                      </a:lvl3pPr>
                      <a:lvl4pPr marL="1371600" algn="l" defTabSz="914400" rtl="0" eaLnBrk="1" latinLnBrk="0" hangingPunct="1">
                        <a:defRPr sz="1800" kern="1200">
                          <a:solidFill>
                            <a:schemeClr val="tx1"/>
                          </a:solidFill>
                          <a:latin typeface="Aptos Light"/>
                        </a:defRPr>
                      </a:lvl4pPr>
                      <a:lvl5pPr marL="1828800" algn="l" defTabSz="914400" rtl="0" eaLnBrk="1" latinLnBrk="0" hangingPunct="1">
                        <a:defRPr sz="1800" kern="1200">
                          <a:solidFill>
                            <a:schemeClr val="tx1"/>
                          </a:solidFill>
                          <a:latin typeface="Aptos Light"/>
                        </a:defRPr>
                      </a:lvl5pPr>
                      <a:lvl6pPr marL="2286000" algn="l" defTabSz="914400" rtl="0" eaLnBrk="1" latinLnBrk="0" hangingPunct="1">
                        <a:defRPr sz="1800" kern="1200">
                          <a:solidFill>
                            <a:schemeClr val="tx1"/>
                          </a:solidFill>
                          <a:latin typeface="Aptos Light"/>
                        </a:defRPr>
                      </a:lvl6pPr>
                      <a:lvl7pPr marL="2743200" algn="l" defTabSz="914400" rtl="0" eaLnBrk="1" latinLnBrk="0" hangingPunct="1">
                        <a:defRPr sz="1800" kern="1200">
                          <a:solidFill>
                            <a:schemeClr val="tx1"/>
                          </a:solidFill>
                          <a:latin typeface="Aptos Light"/>
                        </a:defRPr>
                      </a:lvl7pPr>
                      <a:lvl8pPr marL="3200400" algn="l" defTabSz="914400" rtl="0" eaLnBrk="1" latinLnBrk="0" hangingPunct="1">
                        <a:defRPr sz="1800" kern="1200">
                          <a:solidFill>
                            <a:schemeClr val="tx1"/>
                          </a:solidFill>
                          <a:latin typeface="Aptos Light"/>
                        </a:defRPr>
                      </a:lvl8pPr>
                      <a:lvl9pPr marL="3657600" algn="l" defTabSz="914400" rtl="0" eaLnBrk="1" latinLnBrk="0" hangingPunct="1">
                        <a:defRPr sz="1800" kern="1200">
                          <a:solidFill>
                            <a:schemeClr val="tx1"/>
                          </a:solidFill>
                          <a:latin typeface="Aptos Light"/>
                        </a:defRPr>
                      </a:lvl9pPr>
                    </a:lstStyle>
                    <a:p>
                      <a:r>
                        <a:rPr lang="en-US" sz="1200" noProof="0" dirty="0">
                          <a:latin typeface="Aptos Light" panose="020B0004020202020204" pitchFamily="34" charset="0"/>
                        </a:rPr>
                        <a:t>Diagnostic delay, disease impact on patient and care partners, care experience</a:t>
                      </a: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3531606042"/>
                  </a:ext>
                </a:extLst>
              </a:tr>
            </a:tbl>
          </a:graphicData>
        </a:graphic>
      </p:graphicFrame>
      <p:sp>
        <p:nvSpPr>
          <p:cNvPr id="13" name="Footer Placeholder 12">
            <a:extLst>
              <a:ext uri="{FF2B5EF4-FFF2-40B4-BE49-F238E27FC236}">
                <a16:creationId xmlns:a16="http://schemas.microsoft.com/office/drawing/2014/main" id="{10FE12DB-B4C1-51A1-1F87-0C9B494C8CF2}"/>
              </a:ext>
            </a:extLst>
          </p:cNvPr>
          <p:cNvSpPr txBox="1">
            <a:spLocks/>
          </p:cNvSpPr>
          <p:nvPr/>
        </p:nvSpPr>
        <p:spPr>
          <a:xfrm>
            <a:off x="88633" y="6643139"/>
            <a:ext cx="10804207" cy="188030"/>
          </a:xfrm>
          <a:prstGeom prst="rect">
            <a:avLst/>
          </a:prstGeom>
        </p:spPr>
        <p:txBody>
          <a:bodyPr lIns="0" tIns="0" rIns="0" bIns="0"/>
          <a:lstStyle>
            <a:defPPr>
              <a:defRPr kern="0"/>
            </a:defPPr>
            <a:lvl1pPr algn="l">
              <a:defRPr sz="1050" b="0">
                <a:solidFill>
                  <a:schemeClr val="tx1"/>
                </a:solidFill>
                <a:latin typeface="+mn-lt"/>
              </a:defRPr>
            </a:lvl1pPr>
          </a:lstStyle>
          <a:p>
            <a:r>
              <a:rPr lang="en-US" b="1" kern="0">
                <a:solidFill>
                  <a:prstClr val="black"/>
                </a:solidFill>
                <a:latin typeface="Aptos Light"/>
              </a:rPr>
              <a:t>Abbreviation: </a:t>
            </a:r>
            <a:r>
              <a:rPr lang="en-US" kern="0">
                <a:solidFill>
                  <a:prstClr val="black"/>
                </a:solidFill>
                <a:latin typeface="Aptos Light"/>
              </a:rPr>
              <a:t>ATTR, </a:t>
            </a:r>
            <a:r>
              <a:rPr lang="en-US" kern="0">
                <a:solidFill>
                  <a:prstClr val="black"/>
                </a:solidFill>
                <a:latin typeface="Aptos Light" panose="020B0004020202020204" pitchFamily="34" charset="0"/>
              </a:rPr>
              <a:t>transthyretin amyloidosis.</a:t>
            </a:r>
            <a:endParaRPr lang="en-US" b="1" kern="0" dirty="0">
              <a:solidFill>
                <a:prstClr val="black"/>
              </a:solidFill>
              <a:latin typeface="Aptos Light"/>
            </a:endParaRPr>
          </a:p>
        </p:txBody>
      </p:sp>
      <p:sp>
        <p:nvSpPr>
          <p:cNvPr id="2" name="Isosceles Triangle 1">
            <a:extLst>
              <a:ext uri="{FF2B5EF4-FFF2-40B4-BE49-F238E27FC236}">
                <a16:creationId xmlns:a16="http://schemas.microsoft.com/office/drawing/2014/main" id="{35FB3385-A7C3-DC60-90C9-7377C70373C4}"/>
              </a:ext>
              <a:ext uri="{C183D7F6-B498-43B3-948B-1728B52AA6E4}">
                <adec:decorative xmlns:adec="http://schemas.microsoft.com/office/drawing/2017/decorative" val="1"/>
              </a:ext>
            </a:extLst>
          </p:cNvPr>
          <p:cNvSpPr/>
          <p:nvPr/>
        </p:nvSpPr>
        <p:spPr>
          <a:xfrm rot="16200000">
            <a:off x="4217295" y="4596022"/>
            <a:ext cx="3335307" cy="356797"/>
          </a:xfrm>
          <a:prstGeom prst="triangle">
            <a:avLst/>
          </a:prstGeom>
          <a:solidFill>
            <a:sysClr val="window" lastClr="FFFFFF">
              <a:lumMod val="8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ptos Light"/>
              <a:ea typeface="+mn-ea"/>
              <a:cs typeface="+mn-cs"/>
            </a:endParaRPr>
          </a:p>
        </p:txBody>
      </p:sp>
      <p:sp>
        <p:nvSpPr>
          <p:cNvPr id="3" name="Isosceles Triangle 2">
            <a:extLst>
              <a:ext uri="{FF2B5EF4-FFF2-40B4-BE49-F238E27FC236}">
                <a16:creationId xmlns:a16="http://schemas.microsoft.com/office/drawing/2014/main" id="{D7B59C8C-F44C-279F-22D1-13A07CD9B7BC}"/>
              </a:ext>
              <a:ext uri="{C183D7F6-B498-43B3-948B-1728B52AA6E4}">
                <adec:decorative xmlns:adec="http://schemas.microsoft.com/office/drawing/2017/decorative" val="1"/>
              </a:ext>
            </a:extLst>
          </p:cNvPr>
          <p:cNvSpPr/>
          <p:nvPr/>
        </p:nvSpPr>
        <p:spPr>
          <a:xfrm rot="16200000">
            <a:off x="5099932" y="1970864"/>
            <a:ext cx="1594845" cy="331984"/>
          </a:xfrm>
          <a:prstGeom prst="triangle">
            <a:avLst/>
          </a:prstGeom>
          <a:solidFill>
            <a:sysClr val="window" lastClr="FFFFFF">
              <a:lumMod val="8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ptos Light"/>
              <a:ea typeface="+mn-ea"/>
              <a:cs typeface="+mn-cs"/>
            </a:endParaRPr>
          </a:p>
        </p:txBody>
      </p:sp>
      <p:sp>
        <p:nvSpPr>
          <p:cNvPr id="6" name="Oval 5">
            <a:extLst>
              <a:ext uri="{FF2B5EF4-FFF2-40B4-BE49-F238E27FC236}">
                <a16:creationId xmlns:a16="http://schemas.microsoft.com/office/drawing/2014/main" id="{95AFD213-9FCD-736A-2834-151682D35557}"/>
              </a:ext>
              <a:ext uri="{C183D7F6-B498-43B3-948B-1728B52AA6E4}">
                <adec:decorative xmlns:adec="http://schemas.microsoft.com/office/drawing/2017/decorative" val="1"/>
              </a:ext>
            </a:extLst>
          </p:cNvPr>
          <p:cNvSpPr/>
          <p:nvPr/>
        </p:nvSpPr>
        <p:spPr>
          <a:xfrm>
            <a:off x="5316925" y="1879920"/>
            <a:ext cx="663512" cy="663512"/>
          </a:xfrm>
          <a:prstGeom prst="ellipse">
            <a:avLst/>
          </a:prstGeom>
          <a:solidFill>
            <a:srgbClr val="B9FDFE"/>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latin typeface="Aptos Light" panose="020B0004020202020204" pitchFamily="34" charset="0"/>
                <a:ea typeface="+mn-ea"/>
                <a:cs typeface="+mn-cs"/>
              </a:rPr>
              <a:t>1</a:t>
            </a:r>
          </a:p>
        </p:txBody>
      </p:sp>
      <p:cxnSp>
        <p:nvCxnSpPr>
          <p:cNvPr id="9" name="Straight Connector 8">
            <a:extLst>
              <a:ext uri="{FF2B5EF4-FFF2-40B4-BE49-F238E27FC236}">
                <a16:creationId xmlns:a16="http://schemas.microsoft.com/office/drawing/2014/main" id="{0506ADBF-A975-45B6-BC5F-7CE5E355C0E1}"/>
              </a:ext>
              <a:ext uri="{C183D7F6-B498-43B3-948B-1728B52AA6E4}">
                <adec:decorative xmlns:adec="http://schemas.microsoft.com/office/drawing/2017/decorative" val="1"/>
              </a:ext>
            </a:extLst>
          </p:cNvPr>
          <p:cNvCxnSpPr>
            <a:cxnSpLocks/>
          </p:cNvCxnSpPr>
          <p:nvPr/>
        </p:nvCxnSpPr>
        <p:spPr>
          <a:xfrm>
            <a:off x="5199615" y="1031875"/>
            <a:ext cx="0" cy="5567358"/>
          </a:xfrm>
          <a:prstGeom prst="line">
            <a:avLst/>
          </a:prstGeom>
          <a:noFill/>
          <a:ln w="9525" cap="flat" cmpd="sng" algn="ctr">
            <a:solidFill>
              <a:sysClr val="window" lastClr="FFFFFF">
                <a:lumMod val="75000"/>
              </a:sysClr>
            </a:solidFill>
            <a:prstDash val="dash"/>
          </a:ln>
          <a:effectLst/>
        </p:spPr>
      </p:cxnSp>
      <p:sp>
        <p:nvSpPr>
          <p:cNvPr id="10" name="Oval 9">
            <a:extLst>
              <a:ext uri="{FF2B5EF4-FFF2-40B4-BE49-F238E27FC236}">
                <a16:creationId xmlns:a16="http://schemas.microsoft.com/office/drawing/2014/main" id="{4644AD1F-ACBF-B799-AD19-4BE5AD19733F}"/>
              </a:ext>
              <a:ext uri="{C183D7F6-B498-43B3-948B-1728B52AA6E4}">
                <adec:decorative xmlns:adec="http://schemas.microsoft.com/office/drawing/2017/decorative" val="1"/>
              </a:ext>
            </a:extLst>
          </p:cNvPr>
          <p:cNvSpPr/>
          <p:nvPr/>
        </p:nvSpPr>
        <p:spPr>
          <a:xfrm>
            <a:off x="5352341" y="4460875"/>
            <a:ext cx="663512" cy="663512"/>
          </a:xfrm>
          <a:prstGeom prst="ellipse">
            <a:avLst/>
          </a:prstGeom>
          <a:solidFill>
            <a:srgbClr val="B9FDFE"/>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latin typeface="Aptos Light" panose="020B0004020202020204" pitchFamily="34" charset="0"/>
                <a:ea typeface="+mn-ea"/>
                <a:cs typeface="+mn-cs"/>
              </a:rPr>
              <a:t>2</a:t>
            </a:r>
          </a:p>
        </p:txBody>
      </p:sp>
    </p:spTree>
    <p:extLst>
      <p:ext uri="{BB962C8B-B14F-4D97-AF65-F5344CB8AC3E}">
        <p14:creationId xmlns:p14="http://schemas.microsoft.com/office/powerpoint/2010/main" val="4444069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603EB5-5EFA-4015-AE18-CF344C223D0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F30A8F5-A4A7-87CF-1E28-1E3B6C773750}"/>
              </a:ext>
            </a:extLst>
          </p:cNvPr>
          <p:cNvSpPr txBox="1"/>
          <p:nvPr/>
        </p:nvSpPr>
        <p:spPr>
          <a:xfrm>
            <a:off x="2880062" y="217491"/>
            <a:ext cx="7431926" cy="107721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rPr>
              <a:t>Patient and care partner insights from [Institution Name]</a:t>
            </a:r>
          </a:p>
        </p:txBody>
      </p:sp>
      <p:sp>
        <p:nvSpPr>
          <p:cNvPr id="3" name="Rectangle: Rounded Corners 2">
            <a:extLst>
              <a:ext uri="{FF2B5EF4-FFF2-40B4-BE49-F238E27FC236}">
                <a16:creationId xmlns:a16="http://schemas.microsoft.com/office/drawing/2014/main" id="{DFDD7A43-7A9E-EFE4-8E5F-266D3AD5EF16}"/>
              </a:ext>
            </a:extLst>
          </p:cNvPr>
          <p:cNvSpPr/>
          <p:nvPr/>
        </p:nvSpPr>
        <p:spPr>
          <a:xfrm>
            <a:off x="1223801" y="1713332"/>
            <a:ext cx="10005855" cy="837018"/>
          </a:xfrm>
          <a:prstGeom prst="roundRect">
            <a:avLst/>
          </a:prstGeom>
          <a:solidFill>
            <a:sysClr val="window" lastClr="FFFFFF">
              <a:lumMod val="95000"/>
            </a:sysClr>
          </a:solidFill>
          <a:ln w="25400" cap="flat" cmpd="sng" algn="ctr">
            <a:noFill/>
            <a:prstDash val="solid"/>
          </a:ln>
          <a:effectLst/>
        </p:spPr>
        <p:txBody>
          <a:bodyPr rtlCol="0" anchor="ctr"/>
          <a:lstStyle/>
          <a:p>
            <a:pPr marL="0" marR="0" lvl="2"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Light"/>
                <a:ea typeface="+mn-ea"/>
                <a:cs typeface="+mn-cs"/>
              </a:rPr>
              <a:t>Qualitative insight 1 </a:t>
            </a:r>
          </a:p>
        </p:txBody>
      </p:sp>
      <p:sp>
        <p:nvSpPr>
          <p:cNvPr id="4" name="Rectangle: Rounded Corners 3">
            <a:extLst>
              <a:ext uri="{FF2B5EF4-FFF2-40B4-BE49-F238E27FC236}">
                <a16:creationId xmlns:a16="http://schemas.microsoft.com/office/drawing/2014/main" id="{706CC9A9-45A6-BFB9-470D-95AF9D7432C7}"/>
              </a:ext>
            </a:extLst>
          </p:cNvPr>
          <p:cNvSpPr/>
          <p:nvPr/>
        </p:nvSpPr>
        <p:spPr>
          <a:xfrm>
            <a:off x="1228494" y="2815455"/>
            <a:ext cx="10001161" cy="837018"/>
          </a:xfrm>
          <a:prstGeom prst="roundRect">
            <a:avLst/>
          </a:prstGeom>
          <a:solidFill>
            <a:sysClr val="window" lastClr="FFFFFF">
              <a:lumMod val="95000"/>
            </a:sysClr>
          </a:soli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Light"/>
                <a:ea typeface="+mn-ea"/>
                <a:cs typeface="+mn-cs"/>
              </a:rPr>
              <a:t>Qualitative insight 2</a:t>
            </a:r>
          </a:p>
        </p:txBody>
      </p:sp>
      <p:sp>
        <p:nvSpPr>
          <p:cNvPr id="5" name="Rectangle: Rounded Corners 4">
            <a:extLst>
              <a:ext uri="{FF2B5EF4-FFF2-40B4-BE49-F238E27FC236}">
                <a16:creationId xmlns:a16="http://schemas.microsoft.com/office/drawing/2014/main" id="{4A658421-053E-21A7-86E5-7C77C7AD45F4}"/>
              </a:ext>
            </a:extLst>
          </p:cNvPr>
          <p:cNvSpPr/>
          <p:nvPr/>
        </p:nvSpPr>
        <p:spPr>
          <a:xfrm>
            <a:off x="1223801" y="3917578"/>
            <a:ext cx="10001161" cy="837018"/>
          </a:xfrm>
          <a:prstGeom prst="roundRect">
            <a:avLst/>
          </a:prstGeom>
          <a:solidFill>
            <a:sysClr val="window" lastClr="FFFFFF">
              <a:lumMod val="95000"/>
            </a:sysClr>
          </a:soli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Light"/>
                <a:ea typeface="+mn-ea"/>
                <a:cs typeface="+mn-cs"/>
              </a:rPr>
              <a:t>Qualitative insight 3</a:t>
            </a:r>
          </a:p>
        </p:txBody>
      </p:sp>
      <p:pic>
        <p:nvPicPr>
          <p:cNvPr id="6" name="Graphic 5">
            <a:extLst>
              <a:ext uri="{FF2B5EF4-FFF2-40B4-BE49-F238E27FC236}">
                <a16:creationId xmlns:a16="http://schemas.microsoft.com/office/drawing/2014/main" id="{1F596630-4B05-0744-1287-C7EF6A214AB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99656" y="1502702"/>
            <a:ext cx="648291" cy="648291"/>
          </a:xfrm>
          <a:prstGeom prst="rect">
            <a:avLst/>
          </a:prstGeom>
        </p:spPr>
      </p:pic>
      <p:pic>
        <p:nvPicPr>
          <p:cNvPr id="7" name="Graphic 6">
            <a:extLst>
              <a:ext uri="{FF2B5EF4-FFF2-40B4-BE49-F238E27FC236}">
                <a16:creationId xmlns:a16="http://schemas.microsoft.com/office/drawing/2014/main" id="{47BFC9A2-A732-4C3A-CD58-53A98A2E0D0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41603" y="2585672"/>
            <a:ext cx="648291" cy="648291"/>
          </a:xfrm>
          <a:prstGeom prst="rect">
            <a:avLst/>
          </a:prstGeom>
        </p:spPr>
      </p:pic>
      <p:pic>
        <p:nvPicPr>
          <p:cNvPr id="8" name="Graphic 7">
            <a:extLst>
              <a:ext uri="{FF2B5EF4-FFF2-40B4-BE49-F238E27FC236}">
                <a16:creationId xmlns:a16="http://schemas.microsoft.com/office/drawing/2014/main" id="{537589AA-65AB-3DC6-61B8-C22783BCFEE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25455" y="3649436"/>
            <a:ext cx="648291" cy="648291"/>
          </a:xfrm>
          <a:prstGeom prst="rect">
            <a:avLst/>
          </a:prstGeom>
        </p:spPr>
      </p:pic>
      <p:sp>
        <p:nvSpPr>
          <p:cNvPr id="9" name="Rectangle: Rounded Corners 8">
            <a:extLst>
              <a:ext uri="{FF2B5EF4-FFF2-40B4-BE49-F238E27FC236}">
                <a16:creationId xmlns:a16="http://schemas.microsoft.com/office/drawing/2014/main" id="{07EF1E1A-DFC2-CDF1-6ED5-2E89E2BFE372}"/>
              </a:ext>
            </a:extLst>
          </p:cNvPr>
          <p:cNvSpPr/>
          <p:nvPr/>
        </p:nvSpPr>
        <p:spPr>
          <a:xfrm>
            <a:off x="1224724" y="5043113"/>
            <a:ext cx="10000238" cy="837018"/>
          </a:xfrm>
          <a:prstGeom prst="roundRect">
            <a:avLst/>
          </a:prstGeom>
          <a:solidFill>
            <a:sysClr val="window" lastClr="FFFFFF">
              <a:lumMod val="95000"/>
            </a:sysClr>
          </a:soli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Light"/>
                <a:ea typeface="+mn-ea"/>
                <a:cs typeface="+mn-cs"/>
              </a:rPr>
              <a:t>Qualitative insight 4</a:t>
            </a:r>
          </a:p>
        </p:txBody>
      </p:sp>
      <p:pic>
        <p:nvPicPr>
          <p:cNvPr id="10" name="Graphic 9">
            <a:extLst>
              <a:ext uri="{FF2B5EF4-FFF2-40B4-BE49-F238E27FC236}">
                <a16:creationId xmlns:a16="http://schemas.microsoft.com/office/drawing/2014/main" id="{FDF446AD-5923-CA12-E5FF-3BF831A882F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926377" y="4774971"/>
            <a:ext cx="648291" cy="648291"/>
          </a:xfrm>
          <a:prstGeom prst="rect">
            <a:avLst/>
          </a:prstGeom>
        </p:spPr>
      </p:pic>
      <p:sp>
        <p:nvSpPr>
          <p:cNvPr id="11" name="Footer Placeholder 15">
            <a:extLst>
              <a:ext uri="{FF2B5EF4-FFF2-40B4-BE49-F238E27FC236}">
                <a16:creationId xmlns:a16="http://schemas.microsoft.com/office/drawing/2014/main" id="{7E394D31-8E0B-5FC6-3D4A-B13460837A21}"/>
              </a:ext>
            </a:extLst>
          </p:cNvPr>
          <p:cNvSpPr txBox="1">
            <a:spLocks/>
          </p:cNvSpPr>
          <p:nvPr/>
        </p:nvSpPr>
        <p:spPr>
          <a:xfrm>
            <a:off x="425450" y="6509385"/>
            <a:ext cx="10804207" cy="342265"/>
          </a:xfrm>
          <a:prstGeom prst="rect">
            <a:avLst/>
          </a:prstGeom>
        </p:spPr>
        <p:txBody>
          <a:bodyPr lIns="0" tIns="0" rIns="0" bIns="0"/>
          <a:lstStyle>
            <a:defPPr>
              <a:defRPr kern="0"/>
            </a:defPPr>
            <a:lvl1pPr algn="l">
              <a:defRPr sz="1050" b="0">
                <a:solidFill>
                  <a:schemeClr val="tx1"/>
                </a:solidFill>
                <a:latin typeface="+mn-lt"/>
              </a:defRPr>
            </a:lvl1pPr>
          </a:lstStyle>
          <a:p>
            <a:pPr marL="0" marR="0" lvl="0" indent="0" algn="l" defTabSz="9144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prstClr val="black"/>
                </a:solidFill>
                <a:effectLst/>
                <a:uLnTx/>
                <a:uFillTx/>
                <a:latin typeface="Aptos Light"/>
              </a:rPr>
              <a:t>Data source:</a:t>
            </a:r>
            <a:r>
              <a:rPr kumimoji="0" lang="en-US" sz="1050" b="0" i="0" u="none" strike="noStrike" kern="0" cap="none" spc="0" normalizeH="0" baseline="0" noProof="0">
                <a:ln>
                  <a:noFill/>
                </a:ln>
                <a:solidFill>
                  <a:prstClr val="black"/>
                </a:solidFill>
                <a:effectLst/>
                <a:uLnTx/>
                <a:uFillTx/>
                <a:latin typeface="Aptos Light"/>
              </a:rPr>
              <a:t> XXX</a:t>
            </a:r>
          </a:p>
          <a:p>
            <a:pPr marL="0" marR="0" lvl="0" indent="0" algn="l" defTabSz="914400" eaLnBrk="1" fontAlgn="auto" latinLnBrk="0" hangingPunct="1">
              <a:lnSpc>
                <a:spcPct val="100000"/>
              </a:lnSpc>
              <a:spcBef>
                <a:spcPts val="0"/>
              </a:spcBef>
              <a:spcAft>
                <a:spcPts val="0"/>
              </a:spcAft>
              <a:buClrTx/>
              <a:buSzTx/>
              <a:buFontTx/>
              <a:buNone/>
              <a:tabLst/>
              <a:defRPr/>
            </a:pPr>
            <a:endParaRPr kumimoji="0" lang="en-US" sz="1050" b="0" i="0" u="none" strike="noStrike" kern="0" cap="none" spc="0" normalizeH="0" baseline="0" noProof="0" dirty="0">
              <a:ln>
                <a:noFill/>
              </a:ln>
              <a:solidFill>
                <a:prstClr val="black"/>
              </a:solidFill>
              <a:effectLst/>
              <a:uLnTx/>
              <a:uFillTx/>
              <a:latin typeface="Aptos Light"/>
            </a:endParaRPr>
          </a:p>
        </p:txBody>
      </p:sp>
    </p:spTree>
    <p:extLst>
      <p:ext uri="{BB962C8B-B14F-4D97-AF65-F5344CB8AC3E}">
        <p14:creationId xmlns:p14="http://schemas.microsoft.com/office/powerpoint/2010/main" val="31188460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E03A0B-1469-12D4-3F47-C2FB2ABC03D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37DA640-5ED2-5BF7-A180-1CF06ACE5172}"/>
              </a:ext>
              <a:ext uri="{C183D7F6-B498-43B3-948B-1728B52AA6E4}">
                <adec:decorative xmlns:adec="http://schemas.microsoft.com/office/drawing/2017/decorative" val="0"/>
              </a:ext>
            </a:extLst>
          </p:cNvPr>
          <p:cNvSpPr txBox="1"/>
          <p:nvPr/>
        </p:nvSpPr>
        <p:spPr>
          <a:xfrm>
            <a:off x="2880062" y="217491"/>
            <a:ext cx="7431926" cy="58477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rPr>
              <a:t>Unmet needs and gap analysis</a:t>
            </a:r>
          </a:p>
        </p:txBody>
      </p:sp>
      <p:sp>
        <p:nvSpPr>
          <p:cNvPr id="3" name="Rectangle: Rounded Corners 2">
            <a:extLst>
              <a:ext uri="{FF2B5EF4-FFF2-40B4-BE49-F238E27FC236}">
                <a16:creationId xmlns:a16="http://schemas.microsoft.com/office/drawing/2014/main" id="{870BDC20-DE58-133D-B747-D160BDBA5330}"/>
              </a:ext>
            </a:extLst>
          </p:cNvPr>
          <p:cNvSpPr/>
          <p:nvPr/>
        </p:nvSpPr>
        <p:spPr>
          <a:xfrm>
            <a:off x="437832" y="1306609"/>
            <a:ext cx="3185537" cy="609600"/>
          </a:xfrm>
          <a:prstGeom prst="roundRect">
            <a:avLst/>
          </a:prstGeom>
          <a:solidFill>
            <a:sysClr val="window" lastClr="FFFFFF">
              <a:lumMod val="9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latin typeface="Aptos Light"/>
                <a:ea typeface="+mn-ea"/>
                <a:cs typeface="+mn-cs"/>
              </a:rPr>
              <a:t>Current state </a:t>
            </a:r>
          </a:p>
        </p:txBody>
      </p:sp>
      <p:sp>
        <p:nvSpPr>
          <p:cNvPr id="5" name="Rectangle 4">
            <a:extLst>
              <a:ext uri="{FF2B5EF4-FFF2-40B4-BE49-F238E27FC236}">
                <a16:creationId xmlns:a16="http://schemas.microsoft.com/office/drawing/2014/main" id="{C2C8EC43-2128-47E2-73DB-97FE6073AC0E}"/>
              </a:ext>
            </a:extLst>
          </p:cNvPr>
          <p:cNvSpPr/>
          <p:nvPr/>
        </p:nvSpPr>
        <p:spPr>
          <a:xfrm>
            <a:off x="493099" y="2203450"/>
            <a:ext cx="3130270" cy="4075952"/>
          </a:xfrm>
          <a:prstGeom prst="rect">
            <a:avLst/>
          </a:prstGeom>
          <a:noFill/>
          <a:ln w="25400" cap="flat" cmpd="sng" algn="ctr">
            <a:solidFill>
              <a:sysClr val="window" lastClr="FFFFFF">
                <a:lumMod val="85000"/>
              </a:sysClr>
            </a:solidFill>
            <a:prstDash val="solid"/>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prstClr val="black"/>
                </a:solidFill>
                <a:effectLst/>
                <a:uLnTx/>
                <a:uFillTx/>
                <a:latin typeface="Aptos Light"/>
                <a:ea typeface="+mn-ea"/>
                <a:cs typeface="+mn-cs"/>
              </a:rPr>
              <a:t>Patients currently see physicians across multiple specialties with limited coordination, and typically consult with 3 specialties before a treatment plan is agreed</a:t>
            </a:r>
            <a:endParaRPr kumimoji="0" lang="en-US" sz="1400" b="0" i="0" u="none" strike="noStrike" kern="0" cap="none" spc="0" normalizeH="0" baseline="0" noProof="0" dirty="0">
              <a:ln>
                <a:noFill/>
              </a:ln>
              <a:solidFill>
                <a:prstClr val="black"/>
              </a:solidFill>
              <a:effectLst/>
              <a:uLnTx/>
              <a:uFillTx/>
              <a:latin typeface="Aptos Light"/>
              <a:ea typeface="+mn-ea"/>
              <a:cs typeface="+mn-cs"/>
            </a:endParaRPr>
          </a:p>
        </p:txBody>
      </p:sp>
      <p:sp>
        <p:nvSpPr>
          <p:cNvPr id="8" name="Arrow: Right 7">
            <a:extLst>
              <a:ext uri="{FF2B5EF4-FFF2-40B4-BE49-F238E27FC236}">
                <a16:creationId xmlns:a16="http://schemas.microsoft.com/office/drawing/2014/main" id="{72493E42-D9E7-6BBF-0162-693F01019BA7}"/>
              </a:ext>
            </a:extLst>
          </p:cNvPr>
          <p:cNvSpPr/>
          <p:nvPr/>
        </p:nvSpPr>
        <p:spPr>
          <a:xfrm>
            <a:off x="3793638" y="1306609"/>
            <a:ext cx="4119764" cy="609600"/>
          </a:xfrm>
          <a:prstGeom prst="rightArrow">
            <a:avLst/>
          </a:prstGeom>
          <a:solidFill>
            <a:srgbClr val="B9FDFE"/>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Light"/>
                <a:ea typeface="+mn-ea"/>
                <a:cs typeface="+mn-cs"/>
              </a:rPr>
              <a:t>What is needed</a:t>
            </a:r>
          </a:p>
        </p:txBody>
      </p:sp>
      <p:sp>
        <p:nvSpPr>
          <p:cNvPr id="6" name="Rectangle 5">
            <a:extLst>
              <a:ext uri="{FF2B5EF4-FFF2-40B4-BE49-F238E27FC236}">
                <a16:creationId xmlns:a16="http://schemas.microsoft.com/office/drawing/2014/main" id="{46A86BE7-B260-D14F-4361-A4735754376D}"/>
              </a:ext>
            </a:extLst>
          </p:cNvPr>
          <p:cNvSpPr/>
          <p:nvPr/>
        </p:nvSpPr>
        <p:spPr>
          <a:xfrm>
            <a:off x="3775769" y="2203450"/>
            <a:ext cx="4119764" cy="4075952"/>
          </a:xfrm>
          <a:prstGeom prst="rect">
            <a:avLst/>
          </a:prstGeom>
          <a:noFill/>
          <a:ln w="25400" cap="flat" cmpd="sng" algn="ctr">
            <a:solidFill>
              <a:sysClr val="window" lastClr="FFFFFF">
                <a:lumMod val="85000"/>
              </a:sysClr>
            </a:solidFill>
            <a:prstDash val="solid"/>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Aptos Light"/>
                <a:ea typeface="+mn-ea"/>
                <a:cs typeface="+mn-cs"/>
              </a:rPr>
              <a:t>Protected time for a core MDT and investment for a single coordination role</a:t>
            </a:r>
          </a:p>
        </p:txBody>
      </p:sp>
      <p:sp>
        <p:nvSpPr>
          <p:cNvPr id="4" name="Rectangle: Rounded Corners 3">
            <a:extLst>
              <a:ext uri="{FF2B5EF4-FFF2-40B4-BE49-F238E27FC236}">
                <a16:creationId xmlns:a16="http://schemas.microsoft.com/office/drawing/2014/main" id="{8762BA76-8364-280A-516C-2007A65370E7}"/>
              </a:ext>
            </a:extLst>
          </p:cNvPr>
          <p:cNvSpPr/>
          <p:nvPr/>
        </p:nvSpPr>
        <p:spPr>
          <a:xfrm>
            <a:off x="8042971" y="1306609"/>
            <a:ext cx="3065128" cy="609600"/>
          </a:xfrm>
          <a:prstGeom prst="roundRect">
            <a:avLst/>
          </a:prstGeom>
          <a:solidFill>
            <a:srgbClr val="09DDE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latin typeface="Aptos Light"/>
                <a:ea typeface="+mn-ea"/>
                <a:cs typeface="+mn-cs"/>
              </a:rPr>
              <a:t>Desired state</a:t>
            </a:r>
          </a:p>
        </p:txBody>
      </p:sp>
      <p:sp>
        <p:nvSpPr>
          <p:cNvPr id="7" name="Rectangle 6">
            <a:extLst>
              <a:ext uri="{FF2B5EF4-FFF2-40B4-BE49-F238E27FC236}">
                <a16:creationId xmlns:a16="http://schemas.microsoft.com/office/drawing/2014/main" id="{F5DC46F5-D279-F69B-A9F4-761901618319}"/>
              </a:ext>
            </a:extLst>
          </p:cNvPr>
          <p:cNvSpPr/>
          <p:nvPr/>
        </p:nvSpPr>
        <p:spPr>
          <a:xfrm>
            <a:off x="8010400" y="2203450"/>
            <a:ext cx="3130270" cy="4075952"/>
          </a:xfrm>
          <a:prstGeom prst="rect">
            <a:avLst/>
          </a:prstGeom>
          <a:noFill/>
          <a:ln w="25400" cap="flat" cmpd="sng" algn="ctr">
            <a:solidFill>
              <a:sysClr val="window" lastClr="FFFFFF">
                <a:lumMod val="85000"/>
              </a:sysClr>
            </a:solidFill>
            <a:prstDash val="solid"/>
          </a:ln>
          <a:effectLst/>
        </p:spPr>
        <p:txBody>
          <a:bodyPr rtlCol="0" anchor="t"/>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Aptos Light"/>
                <a:ea typeface="+mn-ea"/>
                <a:cs typeface="+mn-cs"/>
              </a:rPr>
              <a:t>Coordinated care delivered through a formal MDT, enabling faster diagnosis and timely treatment initiation, and clearer ownership of patient management</a:t>
            </a:r>
          </a:p>
        </p:txBody>
      </p:sp>
    </p:spTree>
    <p:extLst>
      <p:ext uri="{BB962C8B-B14F-4D97-AF65-F5344CB8AC3E}">
        <p14:creationId xmlns:p14="http://schemas.microsoft.com/office/powerpoint/2010/main" val="25774896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3"/>
          <a:stretch>
            <a:fillRect l="-3000" r="-3000"/>
          </a:stretch>
        </a:blipFill>
        <a:effectLst/>
      </p:bgPr>
    </p:bg>
    <p:spTree>
      <p:nvGrpSpPr>
        <p:cNvPr id="1" name="">
          <a:extLst>
            <a:ext uri="{FF2B5EF4-FFF2-40B4-BE49-F238E27FC236}">
              <a16:creationId xmlns:a16="http://schemas.microsoft.com/office/drawing/2014/main" id="{8697AF79-B5D1-FF96-034B-1911F178575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DDE0D30-2EB8-4A37-0D0B-EB10ED1CCA7D}"/>
              </a:ext>
            </a:extLst>
          </p:cNvPr>
          <p:cNvSpPr/>
          <p:nvPr/>
        </p:nvSpPr>
        <p:spPr>
          <a:xfrm>
            <a:off x="0" y="2322050"/>
            <a:ext cx="10045252" cy="2213900"/>
          </a:xfrm>
          <a:prstGeom prst="rect">
            <a:avLst/>
          </a:prstGeom>
          <a:solidFill>
            <a:srgbClr val="B9FDFE">
              <a:alpha val="7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41026" lvl="4" defTabSz="916137">
              <a:defRPr/>
            </a:pPr>
            <a:r>
              <a:rPr lang="en-US" sz="4408" kern="0" dirty="0">
                <a:solidFill>
                  <a:prstClr val="black"/>
                </a:solidFill>
                <a:latin typeface="Aptos Light" panose="020B0004020202020204" pitchFamily="34" charset="0"/>
              </a:rPr>
              <a:t>Amyloidosis service at [Institution Name]: implementation roadmap</a:t>
            </a:r>
          </a:p>
        </p:txBody>
      </p:sp>
    </p:spTree>
    <p:extLst>
      <p:ext uri="{BB962C8B-B14F-4D97-AF65-F5344CB8AC3E}">
        <p14:creationId xmlns:p14="http://schemas.microsoft.com/office/powerpoint/2010/main" val="4200690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FE8AC-6DA3-92F2-3B60-CE2E471C85C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59AA438-74E3-906A-0EAB-449F1C997A83}"/>
              </a:ext>
            </a:extLst>
          </p:cNvPr>
          <p:cNvSpPr txBox="1"/>
          <p:nvPr/>
        </p:nvSpPr>
        <p:spPr>
          <a:xfrm>
            <a:off x="2880062" y="217491"/>
            <a:ext cx="7222788" cy="107721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rPr>
              <a:t>Amyloidosis service at [insert location]: objectives and opportunities</a:t>
            </a:r>
          </a:p>
        </p:txBody>
      </p:sp>
      <p:sp>
        <p:nvSpPr>
          <p:cNvPr id="3" name="TextBox 2">
            <a:extLst>
              <a:ext uri="{FF2B5EF4-FFF2-40B4-BE49-F238E27FC236}">
                <a16:creationId xmlns:a16="http://schemas.microsoft.com/office/drawing/2014/main" id="{E42DCBEE-B15A-120C-62D4-E4010497687D}"/>
              </a:ext>
            </a:extLst>
          </p:cNvPr>
          <p:cNvSpPr txBox="1"/>
          <p:nvPr/>
        </p:nvSpPr>
        <p:spPr>
          <a:xfrm>
            <a:off x="493099" y="1370012"/>
            <a:ext cx="11251226" cy="681038"/>
          </a:xfrm>
          <a:prstGeom prst="roundRect">
            <a:avLst/>
          </a:prstGeom>
          <a:solidFill>
            <a:sysClr val="window" lastClr="FFFFFF">
              <a:lumMod val="95000"/>
            </a:sysClr>
          </a:solidFill>
        </p:spPr>
        <p:txBody>
          <a:bodyPr wrap="square" lIns="72000" tIns="0" rIns="72000" bIns="0">
            <a:spAutoFit/>
          </a:bodyPr>
          <a:lstStyle/>
          <a:p>
            <a:pPr marL="0" marR="0" lvl="0" indent="0" defTabSz="914400" eaLnBrk="1" fontAlgn="t"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prstClr val="black"/>
                </a:solidFill>
                <a:effectLst/>
                <a:uLnTx/>
                <a:uFillTx/>
              </a:rPr>
              <a:t>Service vision: </a:t>
            </a:r>
            <a:r>
              <a:rPr kumimoji="0" lang="en-US" sz="2000" b="0" i="0" u="none" strike="noStrike" kern="0" cap="none" spc="0" normalizeH="0" baseline="0" noProof="0" dirty="0">
                <a:ln>
                  <a:noFill/>
                </a:ln>
                <a:solidFill>
                  <a:prstClr val="black"/>
                </a:solidFill>
                <a:effectLst/>
                <a:uLnTx/>
                <a:uFillTx/>
              </a:rPr>
              <a:t>to deliver timely and coordinated care for patients with suspected or confirmed amyloidosis through phased development of an integrated multidisciplinary pathway.</a:t>
            </a:r>
          </a:p>
        </p:txBody>
      </p:sp>
      <p:sp>
        <p:nvSpPr>
          <p:cNvPr id="4" name="TextBox 3">
            <a:extLst>
              <a:ext uri="{FF2B5EF4-FFF2-40B4-BE49-F238E27FC236}">
                <a16:creationId xmlns:a16="http://schemas.microsoft.com/office/drawing/2014/main" id="{3CB75FAB-A7FC-AEF0-62A6-22D374B88910}"/>
              </a:ext>
            </a:extLst>
          </p:cNvPr>
          <p:cNvSpPr txBox="1"/>
          <p:nvPr/>
        </p:nvSpPr>
        <p:spPr>
          <a:xfrm>
            <a:off x="493099" y="2236051"/>
            <a:ext cx="5334000" cy="3847207"/>
          </a:xfrm>
          <a:prstGeom prst="rect">
            <a:avLst/>
          </a:prstGeom>
          <a:solidFill>
            <a:srgbClr val="B9FDFE"/>
          </a:solidFill>
        </p:spPr>
        <p:txBody>
          <a:bodyPr wrap="square">
            <a:spAutoFit/>
          </a:bodyPr>
          <a:lstStyle/>
          <a:p>
            <a:pPr marL="0" marR="0" lvl="0" indent="0" defTabSz="914400" eaLnBrk="1" fontAlgn="auto" latinLnBrk="0" hangingPunct="1">
              <a:lnSpc>
                <a:spcPct val="100000"/>
              </a:lnSpc>
              <a:spcBef>
                <a:spcPts val="0"/>
              </a:spcBef>
              <a:spcAft>
                <a:spcPts val="600"/>
              </a:spcAft>
              <a:buClrTx/>
              <a:buSzTx/>
              <a:buFontTx/>
              <a:buNone/>
              <a:tabLst/>
              <a:defRPr/>
            </a:pPr>
            <a:r>
              <a:rPr kumimoji="0" lang="en-US" sz="1800" b="1" i="0" u="sng" strike="noStrike" kern="0" cap="none" spc="0" normalizeH="0" baseline="0" noProof="0" dirty="0">
                <a:ln>
                  <a:noFill/>
                </a:ln>
                <a:solidFill>
                  <a:sysClr val="windowText" lastClr="000000"/>
                </a:solidFill>
                <a:effectLst/>
                <a:uLnTx/>
                <a:uFillTx/>
              </a:rPr>
              <a:t>Core objectives</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sng" strike="noStrike" kern="0" cap="none" spc="0" normalizeH="0" baseline="0" noProof="0" dirty="0">
                <a:ln>
                  <a:noFill/>
                </a:ln>
                <a:solidFill>
                  <a:sysClr val="windowText" lastClr="000000"/>
                </a:solidFill>
                <a:effectLst/>
                <a:uLnTx/>
                <a:uFillTx/>
              </a:rPr>
              <a:t>Phase 1: establish center foundations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rPr>
              <a:t>Establish a virtual MDT for rapid, coordinated decision‑making</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rPr>
              <a:t>Reduce time to diagnosis through streamlined referral and baseline assessment</a:t>
            </a:r>
          </a:p>
          <a:p>
            <a:pPr marL="0" marR="0" lvl="0" indent="0" defTabSz="914400" eaLnBrk="1" fontAlgn="auto" latinLnBrk="0" hangingPunct="1">
              <a:lnSpc>
                <a:spcPct val="100000"/>
              </a:lnSpc>
              <a:spcBef>
                <a:spcPts val="600"/>
              </a:spcBef>
              <a:spcAft>
                <a:spcPts val="0"/>
              </a:spcAft>
              <a:buClrTx/>
              <a:buSzTx/>
              <a:buFontTx/>
              <a:buNone/>
              <a:tabLst/>
              <a:defRPr/>
            </a:pPr>
            <a:r>
              <a:rPr kumimoji="0" lang="en-US" sz="1800" b="1" i="0" u="sng" strike="noStrike" kern="0" cap="none" spc="0" normalizeH="0" baseline="0" noProof="0" dirty="0">
                <a:ln>
                  <a:noFill/>
                </a:ln>
                <a:solidFill>
                  <a:sysClr val="windowText" lastClr="000000"/>
                </a:solidFill>
                <a:effectLst/>
                <a:uLnTx/>
                <a:uFillTx/>
              </a:rPr>
              <a:t>Phase 2:  formalize MDT structure</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rPr>
              <a:t>Transition to a formalized MDT with defined membership and regular scheduling</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rPr>
              <a:t>Standardize diagnostic work‑up and referral criteria across participating services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rPr>
              <a:t>Improve time to disease‑modifying treatment via standardized pathways</a:t>
            </a:r>
          </a:p>
        </p:txBody>
      </p:sp>
      <p:sp>
        <p:nvSpPr>
          <p:cNvPr id="5" name="TextBox 4">
            <a:extLst>
              <a:ext uri="{FF2B5EF4-FFF2-40B4-BE49-F238E27FC236}">
                <a16:creationId xmlns:a16="http://schemas.microsoft.com/office/drawing/2014/main" id="{27C337B0-7ACA-0E0F-091E-750C44271573}"/>
              </a:ext>
            </a:extLst>
          </p:cNvPr>
          <p:cNvSpPr txBox="1"/>
          <p:nvPr/>
        </p:nvSpPr>
        <p:spPr>
          <a:xfrm>
            <a:off x="6364901" y="2236051"/>
            <a:ext cx="5334000" cy="2585323"/>
          </a:xfrm>
          <a:prstGeom prst="rect">
            <a:avLst/>
          </a:prstGeom>
          <a:solidFill>
            <a:sysClr val="window" lastClr="FFFFFF">
              <a:lumMod val="85000"/>
            </a:sysClr>
          </a:solid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sng" strike="noStrike" kern="0" cap="none" spc="0" normalizeH="0" baseline="0" noProof="0" dirty="0">
                <a:ln>
                  <a:noFill/>
                </a:ln>
                <a:solidFill>
                  <a:sysClr val="windowText" lastClr="000000"/>
                </a:solidFill>
                <a:effectLst/>
                <a:uLnTx/>
                <a:uFillTx/>
              </a:rPr>
              <a:t>Core opportunities for this institution:</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rPr>
              <a:t>Improved patient outcomes through faster diagnosis/earlier MDT input</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rPr>
              <a:t>More efficient use of beds and emergency services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rPr>
              <a:t>Operational efficiency across multiple disciplines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rPr>
              <a:t>Enhanced institutional reputation and specialist profile as expertise becomes formalized </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rPr>
              <a:t>Proactive service design positions the hospital ahead of rising demand</a:t>
            </a:r>
          </a:p>
        </p:txBody>
      </p:sp>
    </p:spTree>
    <p:extLst>
      <p:ext uri="{BB962C8B-B14F-4D97-AF65-F5344CB8AC3E}">
        <p14:creationId xmlns:p14="http://schemas.microsoft.com/office/powerpoint/2010/main" val="11724992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E4C34-BBE1-7E8B-C01D-FCDA73F642E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0F01E92-1C4E-9B2B-BB2E-C4ECEB81E052}"/>
              </a:ext>
            </a:extLst>
          </p:cNvPr>
          <p:cNvSpPr txBox="1"/>
          <p:nvPr/>
        </p:nvSpPr>
        <p:spPr>
          <a:xfrm>
            <a:off x="2880062" y="217491"/>
            <a:ext cx="7431926" cy="58477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rPr>
              <a:t>Building the multidisciplinary care team</a:t>
            </a:r>
          </a:p>
        </p:txBody>
      </p:sp>
      <p:sp>
        <p:nvSpPr>
          <p:cNvPr id="3" name="Rectangle: Rounded Corners 2">
            <a:extLst>
              <a:ext uri="{FF2B5EF4-FFF2-40B4-BE49-F238E27FC236}">
                <a16:creationId xmlns:a16="http://schemas.microsoft.com/office/drawing/2014/main" id="{B12062A1-A833-BADA-D0D3-1BA487C5A149}"/>
              </a:ext>
            </a:extLst>
          </p:cNvPr>
          <p:cNvSpPr/>
          <p:nvPr/>
        </p:nvSpPr>
        <p:spPr>
          <a:xfrm>
            <a:off x="493098" y="1235138"/>
            <a:ext cx="2523151" cy="533400"/>
          </a:xfrm>
          <a:prstGeom prst="roundRect">
            <a:avLst>
              <a:gd name="adj" fmla="val 0"/>
            </a:avLst>
          </a:prstGeom>
          <a:solidFill>
            <a:srgbClr val="09DDE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Light"/>
                <a:ea typeface="+mn-ea"/>
                <a:cs typeface="+mn-cs"/>
              </a:rPr>
              <a:t>Core team</a:t>
            </a:r>
          </a:p>
        </p:txBody>
      </p:sp>
      <p:sp>
        <p:nvSpPr>
          <p:cNvPr id="6" name="TextBox 5">
            <a:extLst>
              <a:ext uri="{FF2B5EF4-FFF2-40B4-BE49-F238E27FC236}">
                <a16:creationId xmlns:a16="http://schemas.microsoft.com/office/drawing/2014/main" id="{566AFCBE-2483-F79F-E8B6-9ED6C34156F6}"/>
              </a:ext>
            </a:extLst>
          </p:cNvPr>
          <p:cNvSpPr txBox="1"/>
          <p:nvPr/>
        </p:nvSpPr>
        <p:spPr>
          <a:xfrm>
            <a:off x="573148" y="2058868"/>
            <a:ext cx="9217235" cy="1323439"/>
          </a:xfrm>
          <a:prstGeom prst="rect">
            <a:avLst/>
          </a:prstGeom>
          <a:noFill/>
        </p:spPr>
        <p:txBody>
          <a:bodyPr wrap="square" numCol="2" rtlCol="0">
            <a:spAutoFit/>
          </a:bodyPr>
          <a:lstStyle/>
          <a:p>
            <a:pPr marL="285750" marR="0" lvl="0" indent="-285750" defTabSz="914400" eaLnBrk="1" fontAlgn="auto" latinLnBrk="0" hangingPunct="1">
              <a:lnSpc>
                <a:spcPct val="100000"/>
              </a:lnSpc>
              <a:spcBef>
                <a:spcPts val="0"/>
              </a:spcBef>
              <a:spcAft>
                <a:spcPts val="0"/>
              </a:spcAft>
              <a:buClr>
                <a:srgbClr val="09DDE9"/>
              </a:buClr>
              <a:buSzTx/>
              <a:buFontTx/>
              <a:buChar char="+"/>
              <a:tabLst/>
              <a:defRPr/>
            </a:pPr>
            <a:r>
              <a:rPr kumimoji="0" lang="en-US" sz="2000" b="0" i="0" u="none" strike="noStrike" kern="0" cap="none" spc="0" normalizeH="0" baseline="0" noProof="0" dirty="0">
                <a:ln>
                  <a:noFill/>
                </a:ln>
                <a:solidFill>
                  <a:sysClr val="windowText" lastClr="000000"/>
                </a:solidFill>
                <a:effectLst/>
                <a:uLnTx/>
                <a:uFillTx/>
              </a:rPr>
              <a:t>Cardiologist </a:t>
            </a:r>
          </a:p>
          <a:p>
            <a:pPr marL="285750" marR="0" lvl="0" indent="-285750" defTabSz="914400" eaLnBrk="1" fontAlgn="auto" latinLnBrk="0" hangingPunct="1">
              <a:lnSpc>
                <a:spcPct val="100000"/>
              </a:lnSpc>
              <a:spcBef>
                <a:spcPts val="0"/>
              </a:spcBef>
              <a:spcAft>
                <a:spcPts val="0"/>
              </a:spcAft>
              <a:buClr>
                <a:srgbClr val="09DDE9"/>
              </a:buClr>
              <a:buSzTx/>
              <a:buFontTx/>
              <a:buChar char="+"/>
              <a:tabLst/>
              <a:defRPr/>
            </a:pPr>
            <a:r>
              <a:rPr kumimoji="0" lang="en-US" sz="2000" b="0" i="0" u="none" strike="noStrike" kern="0" cap="none" spc="0" normalizeH="0" baseline="0" noProof="0" dirty="0">
                <a:ln>
                  <a:noFill/>
                </a:ln>
                <a:solidFill>
                  <a:sysClr val="windowText" lastClr="000000"/>
                </a:solidFill>
                <a:effectLst/>
                <a:uLnTx/>
                <a:uFillTx/>
              </a:rPr>
              <a:t>Neurologist </a:t>
            </a:r>
          </a:p>
          <a:p>
            <a:pPr marL="285750" marR="0" lvl="0" indent="-285750" defTabSz="914400" eaLnBrk="1" fontAlgn="auto" latinLnBrk="0" hangingPunct="1">
              <a:lnSpc>
                <a:spcPct val="100000"/>
              </a:lnSpc>
              <a:spcBef>
                <a:spcPts val="0"/>
              </a:spcBef>
              <a:spcAft>
                <a:spcPts val="0"/>
              </a:spcAft>
              <a:buClr>
                <a:srgbClr val="09DDE9"/>
              </a:buClr>
              <a:buSzTx/>
              <a:buFontTx/>
              <a:buChar char="+"/>
              <a:tabLst/>
              <a:defRPr/>
            </a:pPr>
            <a:r>
              <a:rPr kumimoji="0" lang="en-US" sz="2000" b="0" i="0" u="none" strike="noStrike" kern="0" cap="none" spc="0" normalizeH="0" baseline="0" noProof="0" dirty="0">
                <a:ln>
                  <a:noFill/>
                </a:ln>
                <a:solidFill>
                  <a:sysClr val="windowText" lastClr="000000"/>
                </a:solidFill>
                <a:effectLst/>
                <a:uLnTx/>
                <a:uFillTx/>
              </a:rPr>
              <a:t>Hematologist</a:t>
            </a:r>
          </a:p>
          <a:p>
            <a:pPr marL="0" marR="0" lvl="0" indent="0" defTabSz="914400" eaLnBrk="1" fontAlgn="auto" latinLnBrk="0" hangingPunct="1">
              <a:lnSpc>
                <a:spcPct val="100000"/>
              </a:lnSpc>
              <a:spcBef>
                <a:spcPts val="0"/>
              </a:spcBef>
              <a:spcAft>
                <a:spcPts val="0"/>
              </a:spcAft>
              <a:buClr>
                <a:srgbClr val="09DDE9"/>
              </a:buClr>
              <a:buSzTx/>
              <a:buFontTx/>
              <a:buNone/>
              <a:tabLst/>
              <a:defRPr/>
            </a:pPr>
            <a:endParaRPr kumimoji="0" lang="en-US" sz="2000" b="0" i="0" u="none" strike="noStrike" kern="0" cap="none" spc="0" normalizeH="0" baseline="0" noProof="0" dirty="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
                <a:srgbClr val="09DDE9"/>
              </a:buClr>
              <a:buSzTx/>
              <a:buFontTx/>
              <a:buChar char="+"/>
              <a:tabLst/>
              <a:defRPr/>
            </a:pPr>
            <a:r>
              <a:rPr kumimoji="0" lang="en-US" sz="2000" b="0" i="0" u="none" strike="noStrike" kern="0" cap="none" spc="0" normalizeH="0" baseline="0" noProof="0" dirty="0">
                <a:ln>
                  <a:noFill/>
                </a:ln>
                <a:solidFill>
                  <a:sysClr val="windowText" lastClr="000000"/>
                </a:solidFill>
                <a:effectLst/>
                <a:uLnTx/>
                <a:uFillTx/>
              </a:rPr>
              <a:t>Ophthalmologist </a:t>
            </a:r>
          </a:p>
          <a:p>
            <a:pPr marL="285750" marR="0" lvl="0" indent="-285750" defTabSz="914400" eaLnBrk="1" fontAlgn="auto" latinLnBrk="0" hangingPunct="1">
              <a:lnSpc>
                <a:spcPct val="100000"/>
              </a:lnSpc>
              <a:spcBef>
                <a:spcPts val="0"/>
              </a:spcBef>
              <a:spcAft>
                <a:spcPts val="0"/>
              </a:spcAft>
              <a:buClr>
                <a:srgbClr val="09DDE9"/>
              </a:buClr>
              <a:buSzTx/>
              <a:buFontTx/>
              <a:buChar char="+"/>
              <a:tabLst/>
              <a:defRPr/>
            </a:pPr>
            <a:r>
              <a:rPr kumimoji="0" lang="en-US" sz="2000" b="0" i="0" u="none" strike="noStrike" kern="0" cap="none" spc="0" normalizeH="0" baseline="0" noProof="0" dirty="0">
                <a:ln>
                  <a:noFill/>
                </a:ln>
                <a:solidFill>
                  <a:sysClr val="windowText" lastClr="000000"/>
                </a:solidFill>
                <a:effectLst/>
                <a:uLnTx/>
                <a:uFillTx/>
              </a:rPr>
              <a:t>Geneticist </a:t>
            </a:r>
          </a:p>
          <a:p>
            <a:pPr marL="285750" marR="0" lvl="0" indent="-285750" defTabSz="914400" eaLnBrk="1" fontAlgn="auto" latinLnBrk="0" hangingPunct="1">
              <a:lnSpc>
                <a:spcPct val="100000"/>
              </a:lnSpc>
              <a:spcBef>
                <a:spcPts val="0"/>
              </a:spcBef>
              <a:spcAft>
                <a:spcPts val="0"/>
              </a:spcAft>
              <a:buClr>
                <a:srgbClr val="09DDE9"/>
              </a:buClr>
              <a:buSzTx/>
              <a:buFontTx/>
              <a:buChar char="+"/>
              <a:tabLst/>
              <a:defRPr/>
            </a:pPr>
            <a:r>
              <a:rPr kumimoji="0" lang="en-US" sz="2000" b="0" i="0" u="none" strike="noStrike" kern="0" cap="none" spc="0" normalizeH="0" baseline="0" noProof="0" dirty="0">
                <a:ln>
                  <a:noFill/>
                </a:ln>
                <a:solidFill>
                  <a:sysClr val="windowText" lastClr="000000"/>
                </a:solidFill>
                <a:effectLst/>
                <a:uLnTx/>
                <a:uFillTx/>
              </a:rPr>
              <a:t>Care coordinator/nurse navigator </a:t>
            </a:r>
          </a:p>
        </p:txBody>
      </p:sp>
      <p:sp>
        <p:nvSpPr>
          <p:cNvPr id="4" name="Rectangle 3">
            <a:extLst>
              <a:ext uri="{FF2B5EF4-FFF2-40B4-BE49-F238E27FC236}">
                <a16:creationId xmlns:a16="http://schemas.microsoft.com/office/drawing/2014/main" id="{C6F260A3-A62A-5FFE-8C0B-C7A3DA3EB21F}"/>
              </a:ext>
            </a:extLst>
          </p:cNvPr>
          <p:cNvSpPr/>
          <p:nvPr/>
        </p:nvSpPr>
        <p:spPr>
          <a:xfrm>
            <a:off x="493098" y="3879850"/>
            <a:ext cx="2523151" cy="533400"/>
          </a:xfrm>
          <a:prstGeom prst="rect">
            <a:avLst/>
          </a:prstGeom>
          <a:solidFill>
            <a:srgbClr val="09DDE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Light"/>
                <a:ea typeface="+mn-ea"/>
                <a:cs typeface="+mn-cs"/>
              </a:rPr>
              <a:t>Extended team</a:t>
            </a:r>
          </a:p>
        </p:txBody>
      </p:sp>
      <p:cxnSp>
        <p:nvCxnSpPr>
          <p:cNvPr id="5" name="Straight Connector 4">
            <a:extLst>
              <a:ext uri="{FF2B5EF4-FFF2-40B4-BE49-F238E27FC236}">
                <a16:creationId xmlns:a16="http://schemas.microsoft.com/office/drawing/2014/main" id="{768AFA63-84F8-161D-B053-E2F1AD2ACA03}"/>
              </a:ext>
              <a:ext uri="{C183D7F6-B498-43B3-948B-1728B52AA6E4}">
                <adec:decorative xmlns:adec="http://schemas.microsoft.com/office/drawing/2017/decorative" val="1"/>
              </a:ext>
            </a:extLst>
          </p:cNvPr>
          <p:cNvCxnSpPr>
            <a:cxnSpLocks/>
          </p:cNvCxnSpPr>
          <p:nvPr/>
        </p:nvCxnSpPr>
        <p:spPr>
          <a:xfrm>
            <a:off x="575081" y="3575050"/>
            <a:ext cx="10442169" cy="0"/>
          </a:xfrm>
          <a:prstGeom prst="line">
            <a:avLst/>
          </a:prstGeom>
          <a:noFill/>
          <a:ln w="19050" cap="flat" cmpd="sng" algn="ctr">
            <a:solidFill>
              <a:sysClr val="window" lastClr="FFFFFF">
                <a:lumMod val="85000"/>
              </a:sysClr>
            </a:solidFill>
            <a:prstDash val="dash"/>
            <a:round/>
            <a:headEnd type="none" w="med" len="med"/>
            <a:tailEnd type="none" w="med" len="med"/>
          </a:ln>
          <a:effectLst/>
        </p:spPr>
      </p:cxnSp>
      <p:sp>
        <p:nvSpPr>
          <p:cNvPr id="7" name="TextBox 6">
            <a:extLst>
              <a:ext uri="{FF2B5EF4-FFF2-40B4-BE49-F238E27FC236}">
                <a16:creationId xmlns:a16="http://schemas.microsoft.com/office/drawing/2014/main" id="{3B6A4A96-CADC-38A5-19A1-FDE5B2488ED3}"/>
              </a:ext>
            </a:extLst>
          </p:cNvPr>
          <p:cNvSpPr txBox="1"/>
          <p:nvPr/>
        </p:nvSpPr>
        <p:spPr>
          <a:xfrm>
            <a:off x="548024" y="4718049"/>
            <a:ext cx="9217235" cy="1323439"/>
          </a:xfrm>
          <a:prstGeom prst="rect">
            <a:avLst/>
          </a:prstGeom>
          <a:noFill/>
        </p:spPr>
        <p:txBody>
          <a:bodyPr wrap="square" numCol="2" rtlCol="0">
            <a:spAutoFit/>
          </a:bodyPr>
          <a:lstStyle/>
          <a:p>
            <a:pPr marL="342900" marR="0" lvl="0" indent="-34290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2000" b="0" i="0" u="none" strike="noStrike" kern="0" cap="none" spc="0" normalizeH="0" baseline="0" noProof="0" dirty="0">
                <a:ln>
                  <a:noFill/>
                </a:ln>
                <a:solidFill>
                  <a:sysClr val="windowText" lastClr="000000"/>
                </a:solidFill>
                <a:effectLst/>
                <a:uLnTx/>
                <a:uFillTx/>
              </a:rPr>
              <a:t>Nephrologist</a:t>
            </a:r>
          </a:p>
          <a:p>
            <a:pPr marL="342900" marR="0" lvl="0" indent="-34290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2000" b="0" i="0" u="none" strike="noStrike" kern="0" cap="none" spc="0" normalizeH="0" baseline="0" noProof="0" dirty="0">
                <a:ln>
                  <a:noFill/>
                </a:ln>
                <a:solidFill>
                  <a:sysClr val="windowText" lastClr="000000"/>
                </a:solidFill>
                <a:effectLst/>
                <a:uLnTx/>
                <a:uFillTx/>
              </a:rPr>
              <a:t>Pharmacist </a:t>
            </a:r>
          </a:p>
          <a:p>
            <a:pPr marL="342900" marR="0" lvl="0" indent="-34290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2000" b="0" i="0" u="none" strike="noStrike" kern="0" cap="none" spc="0" normalizeH="0" baseline="0" noProof="0" dirty="0">
                <a:ln>
                  <a:noFill/>
                </a:ln>
                <a:solidFill>
                  <a:sysClr val="windowText" lastClr="000000"/>
                </a:solidFill>
                <a:effectLst/>
                <a:uLnTx/>
                <a:uFillTx/>
              </a:rPr>
              <a:t>Psychologist </a:t>
            </a:r>
          </a:p>
          <a:p>
            <a:pPr marL="342900" marR="0" lvl="0" indent="-34290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2000" b="0" i="0" u="none" strike="noStrike" kern="0" cap="none" spc="0" normalizeH="0" baseline="0" noProof="0" dirty="0">
                <a:ln>
                  <a:noFill/>
                </a:ln>
                <a:solidFill>
                  <a:sysClr val="windowText" lastClr="000000"/>
                </a:solidFill>
                <a:effectLst/>
                <a:uLnTx/>
                <a:uFillTx/>
              </a:rPr>
              <a:t>Gastroenterologist</a:t>
            </a:r>
          </a:p>
          <a:p>
            <a:pPr marL="342900" marR="0" lvl="0" indent="-34290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2000" b="0" i="0" u="none" strike="noStrike" kern="0" cap="none" spc="0" normalizeH="0" baseline="0" noProof="0" dirty="0">
                <a:ln>
                  <a:noFill/>
                </a:ln>
                <a:solidFill>
                  <a:sysClr val="windowText" lastClr="000000"/>
                </a:solidFill>
                <a:effectLst/>
                <a:uLnTx/>
                <a:uFillTx/>
              </a:rPr>
              <a:t>Occupational therapist</a:t>
            </a:r>
          </a:p>
          <a:p>
            <a:pPr marL="342900" marR="0" lvl="0" indent="-34290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2000" b="0" i="0" u="none" strike="noStrike" kern="0" cap="none" spc="0" normalizeH="0" baseline="0" noProof="0" dirty="0">
                <a:ln>
                  <a:noFill/>
                </a:ln>
                <a:solidFill>
                  <a:sysClr val="windowText" lastClr="000000"/>
                </a:solidFill>
                <a:effectLst/>
                <a:uLnTx/>
                <a:uFillTx/>
              </a:rPr>
              <a:t>Registered dietician </a:t>
            </a:r>
          </a:p>
          <a:p>
            <a:pPr marL="342900" marR="0" lvl="0" indent="-34290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2000" b="0" i="0" u="none" strike="noStrike" kern="0" cap="none" spc="0" normalizeH="0" baseline="0" noProof="0" dirty="0">
                <a:ln>
                  <a:noFill/>
                </a:ln>
                <a:solidFill>
                  <a:sysClr val="windowText" lastClr="000000"/>
                </a:solidFill>
                <a:effectLst/>
                <a:uLnTx/>
                <a:uFillTx/>
              </a:rPr>
              <a:t>Urologist</a:t>
            </a:r>
          </a:p>
          <a:p>
            <a:pPr marL="342900" marR="0" lvl="0" indent="-34290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2000" b="0" i="0" u="none" strike="noStrike" kern="0" cap="none" spc="0" normalizeH="0" baseline="0" noProof="0" dirty="0">
                <a:ln>
                  <a:noFill/>
                </a:ln>
                <a:solidFill>
                  <a:sysClr val="windowText" lastClr="000000"/>
                </a:solidFill>
                <a:effectLst/>
                <a:uLnTx/>
                <a:uFillTx/>
              </a:rPr>
              <a:t>Orthopedist  </a:t>
            </a:r>
          </a:p>
        </p:txBody>
      </p:sp>
    </p:spTree>
    <p:extLst>
      <p:ext uri="{BB962C8B-B14F-4D97-AF65-F5344CB8AC3E}">
        <p14:creationId xmlns:p14="http://schemas.microsoft.com/office/powerpoint/2010/main" val="36714745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26A5E1F-037D-EB4B-9A47-367500306C86}"/>
              </a:ext>
            </a:extLst>
          </p:cNvPr>
          <p:cNvSpPr txBox="1"/>
          <p:nvPr/>
        </p:nvSpPr>
        <p:spPr>
          <a:xfrm>
            <a:off x="2880062" y="217491"/>
            <a:ext cx="7756188" cy="58477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rPr>
              <a:t>Moving toward centralized care coordination </a:t>
            </a:r>
          </a:p>
        </p:txBody>
      </p:sp>
      <p:sp>
        <p:nvSpPr>
          <p:cNvPr id="3" name="TextBox 2">
            <a:extLst>
              <a:ext uri="{FF2B5EF4-FFF2-40B4-BE49-F238E27FC236}">
                <a16:creationId xmlns:a16="http://schemas.microsoft.com/office/drawing/2014/main" id="{2AD91DE4-C287-54DA-1C35-452093909991}"/>
              </a:ext>
            </a:extLst>
          </p:cNvPr>
          <p:cNvSpPr txBox="1"/>
          <p:nvPr/>
        </p:nvSpPr>
        <p:spPr>
          <a:xfrm>
            <a:off x="339725" y="1002321"/>
            <a:ext cx="10524151" cy="369332"/>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The amyloidosis center will deliver multidisciplinary care through formalized coordination: </a:t>
            </a:r>
          </a:p>
        </p:txBody>
      </p:sp>
      <p:sp>
        <p:nvSpPr>
          <p:cNvPr id="4" name="TextBox 3">
            <a:extLst>
              <a:ext uri="{FF2B5EF4-FFF2-40B4-BE49-F238E27FC236}">
                <a16:creationId xmlns:a16="http://schemas.microsoft.com/office/drawing/2014/main" id="{56A63195-20A9-23F9-7C9A-4BAD1EC83399}"/>
              </a:ext>
            </a:extLst>
          </p:cNvPr>
          <p:cNvSpPr txBox="1"/>
          <p:nvPr/>
        </p:nvSpPr>
        <p:spPr>
          <a:xfrm>
            <a:off x="339725" y="1554310"/>
            <a:ext cx="5756275" cy="5293757"/>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sysClr val="windowText" lastClr="000000"/>
                </a:solidFill>
                <a:effectLst/>
                <a:uLnTx/>
                <a:uFillTx/>
              </a:rPr>
              <a:t>Establishing a formal amyloidosis MDT structure</a:t>
            </a:r>
          </a:p>
          <a:p>
            <a:pPr marL="28440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b="0" i="0" u="none" strike="noStrike" kern="0" cap="none" spc="0" normalizeH="0" baseline="0" noProof="0" dirty="0">
                <a:ln>
                  <a:noFill/>
                </a:ln>
                <a:solidFill>
                  <a:sysClr val="windowText" lastClr="000000"/>
                </a:solidFill>
                <a:effectLst/>
                <a:uLnTx/>
                <a:uFillTx/>
              </a:rPr>
              <a:t>Defined core membership (e.g., cardiology, hematology, </a:t>
            </a:r>
            <a:br>
              <a:rPr kumimoji="0" lang="en-US" b="0" i="0" u="none" strike="noStrike" kern="0" cap="none" spc="0" normalizeH="0" baseline="0" noProof="0" dirty="0">
                <a:ln>
                  <a:noFill/>
                </a:ln>
                <a:solidFill>
                  <a:sysClr val="windowText" lastClr="000000"/>
                </a:solidFill>
                <a:effectLst/>
                <a:uLnTx/>
                <a:uFillTx/>
              </a:rPr>
            </a:br>
            <a:r>
              <a:rPr kumimoji="0" lang="en-US" b="0" i="0" u="none" strike="noStrike" kern="0" cap="none" spc="0" normalizeH="0" baseline="0" noProof="0" dirty="0">
                <a:ln>
                  <a:noFill/>
                </a:ln>
                <a:solidFill>
                  <a:sysClr val="windowText" lastClr="000000"/>
                </a:solidFill>
                <a:effectLst/>
                <a:uLnTx/>
                <a:uFillTx/>
              </a:rPr>
              <a:t>imaging, nephrology, neurology, pathology, pharmacy)</a:t>
            </a:r>
          </a:p>
          <a:p>
            <a:pPr marL="28440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b="0" i="0" u="none" strike="noStrike" kern="0" cap="none" spc="0" normalizeH="0" baseline="0" noProof="0" dirty="0">
                <a:ln>
                  <a:noFill/>
                </a:ln>
                <a:solidFill>
                  <a:sysClr val="windowText" lastClr="000000"/>
                </a:solidFill>
                <a:effectLst/>
                <a:uLnTx/>
                <a:uFillTx/>
              </a:rPr>
              <a:t>Agreed terms of reference and governance structure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b="0" i="0" u="none" strike="noStrike" kern="0" cap="none" spc="0" normalizeH="0" baseline="0" noProof="0" dirty="0">
              <a:ln>
                <a:noFill/>
              </a:ln>
              <a:solidFill>
                <a:sysClr val="windowText" lastClr="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sysClr val="windowText" lastClr="000000"/>
                </a:solidFill>
                <a:effectLst/>
                <a:uLnTx/>
                <a:uFillTx/>
              </a:rPr>
              <a:t>Creating a single, coordinated point of care</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b="0" i="0" u="none" strike="noStrike" kern="0" cap="none" spc="0" normalizeH="0" baseline="0" noProof="0" dirty="0">
                <a:ln>
                  <a:noFill/>
                </a:ln>
                <a:solidFill>
                  <a:sysClr val="windowText" lastClr="000000"/>
                </a:solidFill>
                <a:effectLst/>
                <a:uLnTx/>
                <a:uFillTx/>
              </a:rPr>
              <a:t>A designated coordinator (specialist nurse) to manage referrals and pathway navigation</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b="0" i="0" u="none" strike="noStrike" kern="0" cap="none" spc="0" normalizeH="0" baseline="0" noProof="0" dirty="0">
                <a:ln>
                  <a:noFill/>
                </a:ln>
                <a:solidFill>
                  <a:sysClr val="windowText" lastClr="000000"/>
                </a:solidFill>
                <a:effectLst/>
                <a:uLnTx/>
                <a:uFillTx/>
              </a:rPr>
              <a:t>Central oversight of investigations and follow‑up</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b="0" i="0" u="none" strike="noStrike" kern="0" cap="none" spc="0" normalizeH="0" baseline="0" noProof="0" dirty="0">
                <a:ln>
                  <a:noFill/>
                </a:ln>
                <a:solidFill>
                  <a:sysClr val="windowText" lastClr="000000"/>
                </a:solidFill>
                <a:effectLst/>
                <a:uLnTx/>
                <a:uFillTx/>
              </a:rPr>
              <a:t>Shared electronic patient records </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b="0" i="0" u="none" strike="noStrike" kern="0" cap="none" spc="0" normalizeH="0" baseline="0" noProof="0" dirty="0">
              <a:ln>
                <a:noFill/>
              </a:ln>
              <a:solidFill>
                <a:sysClr val="windowText" lastClr="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sysClr val="windowText" lastClr="000000"/>
                </a:solidFill>
                <a:effectLst/>
                <a:uLnTx/>
                <a:uFillTx/>
              </a:rPr>
              <a:t>Standardizing referral and diagnostic pathways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b="0" i="0" u="none" strike="noStrike" kern="0" cap="none" spc="0" normalizeH="0" baseline="0" noProof="0" dirty="0">
                <a:ln>
                  <a:noFill/>
                </a:ln>
                <a:solidFill>
                  <a:sysClr val="windowText" lastClr="000000"/>
                </a:solidFill>
                <a:effectLst/>
                <a:uLnTx/>
                <a:uFillTx/>
              </a:rPr>
              <a:t>Clear referral criteria and escalation for suspected amyloidosis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b="0" i="0" u="none" strike="noStrike" kern="0" cap="none" spc="0" normalizeH="0" baseline="0" noProof="0" dirty="0">
                <a:ln>
                  <a:noFill/>
                </a:ln>
                <a:solidFill>
                  <a:sysClr val="windowText" lastClr="000000"/>
                </a:solidFill>
                <a:effectLst/>
                <a:uLnTx/>
                <a:uFillTx/>
              </a:rPr>
              <a:t>Standardized diagnostic bundles </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b="0" i="0" u="none" strike="noStrike" kern="0" cap="none" spc="0" normalizeH="0" baseline="0" noProof="0" dirty="0">
                <a:ln>
                  <a:noFill/>
                </a:ln>
                <a:solidFill>
                  <a:sysClr val="windowText" lastClr="000000"/>
                </a:solidFill>
                <a:effectLst/>
                <a:uLnTx/>
                <a:uFillTx/>
              </a:rPr>
              <a:t>Coordinated diagnostic work‑up to reduce duplication and delay</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dirty="0">
              <a:ln>
                <a:noFill/>
              </a:ln>
              <a:solidFill>
                <a:sysClr val="windowText" lastClr="000000"/>
              </a:solidFill>
              <a:effectLst/>
              <a:uLnTx/>
              <a:uFillTx/>
            </a:endParaRPr>
          </a:p>
        </p:txBody>
      </p:sp>
      <p:sp>
        <p:nvSpPr>
          <p:cNvPr id="5" name="TextBox 4">
            <a:extLst>
              <a:ext uri="{FF2B5EF4-FFF2-40B4-BE49-F238E27FC236}">
                <a16:creationId xmlns:a16="http://schemas.microsoft.com/office/drawing/2014/main" id="{62B18867-6FE0-8D92-0B26-C1D25142F234}"/>
              </a:ext>
            </a:extLst>
          </p:cNvPr>
          <p:cNvSpPr txBox="1"/>
          <p:nvPr/>
        </p:nvSpPr>
        <p:spPr>
          <a:xfrm>
            <a:off x="6254749" y="1554310"/>
            <a:ext cx="5756276" cy="4524315"/>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sysClr val="windowText" lastClr="000000"/>
                </a:solidFill>
                <a:effectLst/>
                <a:uLnTx/>
                <a:uFillTx/>
              </a:rPr>
              <a:t>Embedding structured MDT decision‑making</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b="0" i="0" u="none" strike="noStrike" kern="0" cap="none" spc="0" normalizeH="0" baseline="0" noProof="0" dirty="0">
                <a:ln>
                  <a:noFill/>
                </a:ln>
                <a:solidFill>
                  <a:sysClr val="windowText" lastClr="000000"/>
                </a:solidFill>
                <a:effectLst/>
                <a:uLnTx/>
                <a:uFillTx/>
              </a:rPr>
              <a:t>Regular MDT meetings for diagnostic confirmation and treatment planning</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b="0" i="0" u="none" strike="noStrike" kern="0" cap="none" spc="0" normalizeH="0" baseline="0" noProof="0" dirty="0">
                <a:ln>
                  <a:noFill/>
                </a:ln>
                <a:solidFill>
                  <a:sysClr val="windowText" lastClr="000000"/>
                </a:solidFill>
                <a:effectLst/>
                <a:uLnTx/>
                <a:uFillTx/>
              </a:rPr>
              <a:t>Documented, consensus‑based care plans with </a:t>
            </a:r>
            <a:br>
              <a:rPr kumimoji="0" lang="en-US" b="0" i="0" u="none" strike="noStrike" kern="0" cap="none" spc="0" normalizeH="0" baseline="0" noProof="0" dirty="0">
                <a:ln>
                  <a:noFill/>
                </a:ln>
                <a:solidFill>
                  <a:sysClr val="windowText" lastClr="000000"/>
                </a:solidFill>
                <a:effectLst/>
                <a:uLnTx/>
                <a:uFillTx/>
              </a:rPr>
            </a:br>
            <a:r>
              <a:rPr kumimoji="0" lang="en-US" b="0" i="0" u="none" strike="noStrike" kern="0" cap="none" spc="0" normalizeH="0" baseline="0" noProof="0" dirty="0">
                <a:ln>
                  <a:noFill/>
                </a:ln>
                <a:solidFill>
                  <a:sysClr val="windowText" lastClr="000000"/>
                </a:solidFill>
                <a:effectLst/>
                <a:uLnTx/>
                <a:uFillTx/>
              </a:rPr>
              <a:t>assigned responsibilities </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b="1" i="0" u="none" strike="noStrike" kern="0" cap="none" spc="0" normalizeH="0" baseline="0" noProof="0" dirty="0">
              <a:ln>
                <a:noFill/>
              </a:ln>
              <a:solidFill>
                <a:sysClr val="windowText" lastClr="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sysClr val="windowText" lastClr="000000"/>
                </a:solidFill>
                <a:effectLst/>
                <a:uLnTx/>
                <a:uFillTx/>
              </a:rPr>
              <a:t>Cultivating communication and accountability</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b="0" i="0" u="none" strike="noStrike" kern="0" cap="none" spc="0" normalizeH="0" baseline="0" noProof="0" dirty="0">
                <a:ln>
                  <a:noFill/>
                </a:ln>
                <a:solidFill>
                  <a:sysClr val="windowText" lastClr="000000"/>
                </a:solidFill>
                <a:effectLst/>
                <a:uLnTx/>
                <a:uFillTx/>
              </a:rPr>
              <a:t>Clear ownership of patient management across specialties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b="0" i="0" u="none" strike="noStrike" kern="0" cap="none" spc="0" normalizeH="0" baseline="0" noProof="0" dirty="0">
                <a:ln>
                  <a:noFill/>
                </a:ln>
                <a:solidFill>
                  <a:sysClr val="windowText" lastClr="000000"/>
                </a:solidFill>
                <a:effectLst/>
                <a:uLnTx/>
                <a:uFillTx/>
              </a:rPr>
              <a:t>Consistent communication with patients and referring clinicians/services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endParaRPr kumimoji="0" lang="en-US" b="0" i="0" u="none" strike="noStrike" kern="0" cap="none" spc="0" normalizeH="0" baseline="0" noProof="0" dirty="0">
              <a:ln>
                <a:noFill/>
              </a:ln>
              <a:solidFill>
                <a:sysClr val="windowText" lastClr="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a:ln>
                  <a:noFill/>
                </a:ln>
                <a:solidFill>
                  <a:sysClr val="windowText" lastClr="000000"/>
                </a:solidFill>
                <a:effectLst/>
                <a:uLnTx/>
                <a:uFillTx/>
              </a:rPr>
              <a:t>Linking care delivery to governance and outcomes monitoring</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b="0" i="0" u="none" strike="noStrike" kern="0" cap="none" spc="0" normalizeH="0" baseline="0" noProof="0" dirty="0">
                <a:ln>
                  <a:noFill/>
                </a:ln>
                <a:solidFill>
                  <a:sysClr val="windowText" lastClr="000000"/>
                </a:solidFill>
                <a:effectLst/>
                <a:uLnTx/>
                <a:uFillTx/>
              </a:rPr>
              <a:t>Review of pathway performance and outcomes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b="0" i="0" u="none" strike="noStrike" kern="0" cap="none" spc="0" normalizeH="0" baseline="0" noProof="0" dirty="0">
                <a:ln>
                  <a:noFill/>
                </a:ln>
                <a:solidFill>
                  <a:sysClr val="windowText" lastClr="000000"/>
                </a:solidFill>
                <a:effectLst/>
                <a:uLnTx/>
                <a:uFillTx/>
              </a:rPr>
              <a:t>Continuous service improvement over time</a:t>
            </a:r>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24087261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76E88-2655-112A-7DDB-EC9996037F4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DC4FFAD-C6B9-DF79-0AEB-CDCC40FFBA76}"/>
              </a:ext>
            </a:extLst>
          </p:cNvPr>
          <p:cNvSpPr txBox="1"/>
          <p:nvPr/>
        </p:nvSpPr>
        <p:spPr>
          <a:xfrm>
            <a:off x="2880062" y="217491"/>
            <a:ext cx="8137188" cy="58477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rPr>
              <a:t>Amyloidosis service implementation pathway</a:t>
            </a:r>
          </a:p>
        </p:txBody>
      </p:sp>
      <p:sp>
        <p:nvSpPr>
          <p:cNvPr id="3" name="Arrow: Pentagon 2">
            <a:extLst>
              <a:ext uri="{FF2B5EF4-FFF2-40B4-BE49-F238E27FC236}">
                <a16:creationId xmlns:a16="http://schemas.microsoft.com/office/drawing/2014/main" id="{3CBAA83D-E98C-06BA-A3D1-6895A8C79D9D}"/>
              </a:ext>
            </a:extLst>
          </p:cNvPr>
          <p:cNvSpPr/>
          <p:nvPr/>
        </p:nvSpPr>
        <p:spPr>
          <a:xfrm>
            <a:off x="315508" y="1081637"/>
            <a:ext cx="2733094" cy="483633"/>
          </a:xfrm>
          <a:prstGeom prst="homePlate">
            <a:avLst/>
          </a:prstGeom>
          <a:solidFill>
            <a:sysClr val="window" lastClr="FFFFFF">
              <a:lumMod val="9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Light"/>
                <a:ea typeface="+mn-ea"/>
                <a:cs typeface="+mn-cs"/>
              </a:rPr>
              <a:t>Resource</a:t>
            </a:r>
          </a:p>
        </p:txBody>
      </p:sp>
      <p:sp>
        <p:nvSpPr>
          <p:cNvPr id="7" name="Rectangle 6">
            <a:extLst>
              <a:ext uri="{FF2B5EF4-FFF2-40B4-BE49-F238E27FC236}">
                <a16:creationId xmlns:a16="http://schemas.microsoft.com/office/drawing/2014/main" id="{17D083FC-0825-87B5-6FCC-D97F0F68DC02}"/>
              </a:ext>
            </a:extLst>
          </p:cNvPr>
          <p:cNvSpPr/>
          <p:nvPr/>
        </p:nvSpPr>
        <p:spPr>
          <a:xfrm>
            <a:off x="315508" y="1691546"/>
            <a:ext cx="2667022" cy="4823551"/>
          </a:xfrm>
          <a:prstGeom prst="rect">
            <a:avLst/>
          </a:prstGeom>
          <a:solidFill>
            <a:sysClr val="window" lastClr="FFFFFF">
              <a:lumMod val="95000"/>
            </a:sysClr>
          </a:solidFill>
          <a:ln w="25400" cap="flat" cmpd="sng" algn="ctr">
            <a:noFill/>
            <a:prstDash val="solid"/>
          </a:ln>
          <a:effectLst/>
        </p:spPr>
        <p:txBody>
          <a:bodyPr rtlCol="0" anchor="ctr"/>
          <a:lstStyle/>
          <a:p>
            <a:pPr marL="285750" marR="0" lvl="0" indent="-285750" defTabSz="914400" eaLnBrk="1" fontAlgn="auto" latinLnBrk="0" hangingPunct="1">
              <a:lnSpc>
                <a:spcPct val="100000"/>
              </a:lnSpc>
              <a:spcBef>
                <a:spcPts val="0"/>
              </a:spcBef>
              <a:spcAft>
                <a:spcPts val="0"/>
              </a:spcAft>
              <a:buClr>
                <a:srgbClr val="09DDE9"/>
              </a:buClr>
              <a:buSzTx/>
              <a:buFont typeface="Calibri" panose="020F0502020204030204" pitchFamily="34" charset="0"/>
              <a:buChar char="+"/>
              <a:tabLst/>
              <a:defRPr/>
            </a:pPr>
            <a:r>
              <a:rPr kumimoji="0" lang="en-US" sz="1600" b="0" i="0" u="none" strike="noStrike" kern="0" cap="none" spc="0" normalizeH="0" baseline="0" noProof="0" dirty="0">
                <a:ln>
                  <a:noFill/>
                </a:ln>
                <a:solidFill>
                  <a:prstClr val="black"/>
                </a:solidFill>
                <a:effectLst/>
                <a:uLnTx/>
                <a:uFillTx/>
                <a:latin typeface="Aptos Light"/>
                <a:ea typeface="+mn-ea"/>
                <a:cs typeface="+mn-cs"/>
              </a:rPr>
              <a:t>Estimate institutional needs and benefits</a:t>
            </a:r>
          </a:p>
          <a:p>
            <a:pPr marL="285750" marR="0" lvl="0" indent="-285750" defTabSz="914400" eaLnBrk="1" fontAlgn="auto" latinLnBrk="0" hangingPunct="1">
              <a:lnSpc>
                <a:spcPct val="100000"/>
              </a:lnSpc>
              <a:spcBef>
                <a:spcPts val="0"/>
              </a:spcBef>
              <a:spcAft>
                <a:spcPts val="0"/>
              </a:spcAft>
              <a:buClr>
                <a:srgbClr val="09DDE9"/>
              </a:buClr>
              <a:buSzTx/>
              <a:buFont typeface="Calibri" panose="020F0502020204030204" pitchFamily="34" charset="0"/>
              <a:buChar char="+"/>
              <a:tabLst/>
              <a:defRPr/>
            </a:pPr>
            <a:endParaRPr kumimoji="0" lang="en-US" sz="1600" b="0" i="0" u="none" strike="noStrike" kern="0" cap="none" spc="0" normalizeH="0" baseline="0" noProof="0" dirty="0">
              <a:ln>
                <a:noFill/>
              </a:ln>
              <a:solidFill>
                <a:prstClr val="black"/>
              </a:solidFill>
              <a:effectLst/>
              <a:uLnTx/>
              <a:uFillTx/>
              <a:latin typeface="Aptos Light"/>
              <a:ea typeface="+mn-ea"/>
              <a:cs typeface="+mn-cs"/>
            </a:endParaRPr>
          </a:p>
          <a:p>
            <a:pPr marL="285750" marR="0" lvl="0" indent="-285750" defTabSz="914400" eaLnBrk="1" fontAlgn="auto" latinLnBrk="0" hangingPunct="1">
              <a:lnSpc>
                <a:spcPct val="100000"/>
              </a:lnSpc>
              <a:spcBef>
                <a:spcPts val="0"/>
              </a:spcBef>
              <a:spcAft>
                <a:spcPts val="0"/>
              </a:spcAft>
              <a:buClr>
                <a:srgbClr val="09DDE9"/>
              </a:buClr>
              <a:buSzTx/>
              <a:buFont typeface="Calibri" panose="020F0502020204030204" pitchFamily="34" charset="0"/>
              <a:buChar char="+"/>
              <a:tabLst/>
              <a:defRPr/>
            </a:pPr>
            <a:r>
              <a:rPr kumimoji="0" lang="en-US" sz="1600" b="0" i="0" u="none" strike="noStrike" kern="0" cap="none" spc="0" normalizeH="0" baseline="0" noProof="0" dirty="0">
                <a:ln>
                  <a:noFill/>
                </a:ln>
                <a:solidFill>
                  <a:prstClr val="black"/>
                </a:solidFill>
                <a:effectLst/>
                <a:uLnTx/>
                <a:uFillTx/>
                <a:latin typeface="Aptos Light"/>
                <a:ea typeface="+mn-ea"/>
                <a:cs typeface="+mn-cs"/>
              </a:rPr>
              <a:t>Recruit a dedicated group of experts, including a nurse navigator</a:t>
            </a:r>
          </a:p>
          <a:p>
            <a:pPr marL="285750" marR="0" lvl="0" indent="-285750" defTabSz="914400" eaLnBrk="1" fontAlgn="auto" latinLnBrk="0" hangingPunct="1">
              <a:lnSpc>
                <a:spcPct val="100000"/>
              </a:lnSpc>
              <a:spcBef>
                <a:spcPts val="0"/>
              </a:spcBef>
              <a:spcAft>
                <a:spcPts val="0"/>
              </a:spcAft>
              <a:buClr>
                <a:srgbClr val="09DDE9"/>
              </a:buClr>
              <a:buSzTx/>
              <a:buFont typeface="Calibri" panose="020F0502020204030204" pitchFamily="34" charset="0"/>
              <a:buChar char="+"/>
              <a:tabLst/>
              <a:defRPr/>
            </a:pPr>
            <a:endParaRPr kumimoji="0" lang="en-US" sz="1600" b="0" i="0" u="none" strike="noStrike" kern="0" cap="none" spc="0" normalizeH="0" baseline="0" noProof="0" dirty="0">
              <a:ln>
                <a:noFill/>
              </a:ln>
              <a:solidFill>
                <a:prstClr val="black"/>
              </a:solidFill>
              <a:effectLst/>
              <a:uLnTx/>
              <a:uFillTx/>
              <a:latin typeface="Aptos Light"/>
              <a:ea typeface="+mn-ea"/>
              <a:cs typeface="+mn-cs"/>
            </a:endParaRPr>
          </a:p>
          <a:p>
            <a:pPr marL="285750" marR="0" lvl="0" indent="-285750" defTabSz="914400" eaLnBrk="1" fontAlgn="auto" latinLnBrk="0" hangingPunct="1">
              <a:lnSpc>
                <a:spcPct val="100000"/>
              </a:lnSpc>
              <a:spcBef>
                <a:spcPts val="0"/>
              </a:spcBef>
              <a:spcAft>
                <a:spcPts val="0"/>
              </a:spcAft>
              <a:buClr>
                <a:srgbClr val="09DDE9"/>
              </a:buClr>
              <a:buSzTx/>
              <a:buFont typeface="Calibri" panose="020F0502020204030204" pitchFamily="34" charset="0"/>
              <a:buChar char="+"/>
              <a:tabLst/>
              <a:defRPr/>
            </a:pPr>
            <a:r>
              <a:rPr kumimoji="0" lang="en-US" sz="1600" b="0" i="0" u="none" strike="noStrike" kern="0" cap="none" spc="0" normalizeH="0" baseline="0" noProof="0" dirty="0">
                <a:ln>
                  <a:noFill/>
                </a:ln>
                <a:solidFill>
                  <a:prstClr val="black"/>
                </a:solidFill>
                <a:effectLst/>
                <a:uLnTx/>
                <a:uFillTx/>
                <a:latin typeface="Aptos Light"/>
                <a:ea typeface="+mn-ea"/>
                <a:cs typeface="+mn-cs"/>
              </a:rPr>
              <a:t>Provide dedicated infrastructure for multidisciplinary meetings and communication</a:t>
            </a:r>
          </a:p>
          <a:p>
            <a:pPr marL="285750" marR="0" lvl="0" indent="-285750" defTabSz="914400" eaLnBrk="1" fontAlgn="auto" latinLnBrk="0" hangingPunct="1">
              <a:lnSpc>
                <a:spcPct val="100000"/>
              </a:lnSpc>
              <a:spcBef>
                <a:spcPts val="0"/>
              </a:spcBef>
              <a:spcAft>
                <a:spcPts val="0"/>
              </a:spcAft>
              <a:buClr>
                <a:srgbClr val="09DDE9"/>
              </a:buClr>
              <a:buSzTx/>
              <a:buFont typeface="Calibri" panose="020F0502020204030204" pitchFamily="34" charset="0"/>
              <a:buChar char="+"/>
              <a:tabLst/>
              <a:defRPr/>
            </a:pPr>
            <a:endParaRPr kumimoji="0" lang="en-US" sz="1800" b="0" i="1" u="none" strike="noStrike" kern="0" cap="none" spc="0" normalizeH="0" baseline="0" noProof="0" dirty="0">
              <a:ln>
                <a:noFill/>
              </a:ln>
              <a:solidFill>
                <a:prstClr val="white">
                  <a:lumMod val="65000"/>
                </a:prstClr>
              </a:solidFill>
              <a:effectLst/>
              <a:uLnTx/>
              <a:uFillTx/>
              <a:latin typeface="Aptos Light"/>
              <a:ea typeface="+mn-ea"/>
              <a:cs typeface="+mn-cs"/>
            </a:endParaRPr>
          </a:p>
        </p:txBody>
      </p:sp>
      <p:sp>
        <p:nvSpPr>
          <p:cNvPr id="5" name="Arrow: Pentagon 4">
            <a:extLst>
              <a:ext uri="{FF2B5EF4-FFF2-40B4-BE49-F238E27FC236}">
                <a16:creationId xmlns:a16="http://schemas.microsoft.com/office/drawing/2014/main" id="{F7AA21C4-E154-652E-3593-15CF8C8F61CE}"/>
              </a:ext>
            </a:extLst>
          </p:cNvPr>
          <p:cNvSpPr/>
          <p:nvPr/>
        </p:nvSpPr>
        <p:spPr>
          <a:xfrm>
            <a:off x="3015565" y="1070118"/>
            <a:ext cx="3028348" cy="483633"/>
          </a:xfrm>
          <a:prstGeom prst="homePlate">
            <a:avLst/>
          </a:prstGeom>
          <a:solidFill>
            <a:srgbClr val="B9FDFE"/>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Light"/>
                <a:ea typeface="+mn-ea"/>
                <a:cs typeface="+mn-cs"/>
              </a:rPr>
              <a:t>Implementation</a:t>
            </a:r>
          </a:p>
        </p:txBody>
      </p:sp>
      <p:sp>
        <p:nvSpPr>
          <p:cNvPr id="9" name="Rectangle 8">
            <a:extLst>
              <a:ext uri="{FF2B5EF4-FFF2-40B4-BE49-F238E27FC236}">
                <a16:creationId xmlns:a16="http://schemas.microsoft.com/office/drawing/2014/main" id="{7D2B9E86-C5AF-C6A8-01FC-E6BD31909AC7}"/>
              </a:ext>
            </a:extLst>
          </p:cNvPr>
          <p:cNvSpPr/>
          <p:nvPr/>
        </p:nvSpPr>
        <p:spPr>
          <a:xfrm>
            <a:off x="3048602" y="1683424"/>
            <a:ext cx="2962274" cy="4831675"/>
          </a:xfrm>
          <a:prstGeom prst="rect">
            <a:avLst/>
          </a:prstGeom>
          <a:solidFill>
            <a:sysClr val="window" lastClr="FFFFFF">
              <a:lumMod val="95000"/>
            </a:sysClr>
          </a:solidFill>
          <a:ln w="25400" cap="flat" cmpd="sng" algn="ctr">
            <a:noFill/>
            <a:prstDash val="solid"/>
          </a:ln>
          <a:effectLst/>
        </p:spPr>
        <p:txBody>
          <a:bodyPr rtlCol="0" anchor="ctr"/>
          <a:lstStyle/>
          <a:p>
            <a:pPr marL="285750" marR="0" lvl="0" indent="-285750" defTabSz="914400" eaLnBrk="1" fontAlgn="auto" latinLnBrk="0" hangingPunct="1">
              <a:lnSpc>
                <a:spcPct val="100000"/>
              </a:lnSpc>
              <a:spcBef>
                <a:spcPts val="0"/>
              </a:spcBef>
              <a:spcAft>
                <a:spcPts val="0"/>
              </a:spcAft>
              <a:buClr>
                <a:srgbClr val="09DDE9"/>
              </a:buClr>
              <a:buSzTx/>
              <a:buFont typeface="Calibri" panose="020F0502020204030204" pitchFamily="34" charset="0"/>
              <a:buChar char="+"/>
              <a:tabLst/>
              <a:defRPr/>
            </a:pPr>
            <a:r>
              <a:rPr kumimoji="0" lang="en-US" sz="1600" b="0" i="0" u="none" strike="noStrike" kern="0" cap="none" spc="0" normalizeH="0" baseline="0" noProof="0" dirty="0">
                <a:ln>
                  <a:noFill/>
                </a:ln>
                <a:solidFill>
                  <a:prstClr val="black"/>
                </a:solidFill>
                <a:effectLst/>
                <a:uLnTx/>
                <a:uFillTx/>
                <a:latin typeface="Aptos Light"/>
                <a:ea typeface="+mn-ea"/>
                <a:cs typeface="+mn-cs"/>
              </a:rPr>
              <a:t>Implement diagnostic algorithm</a:t>
            </a:r>
          </a:p>
          <a:p>
            <a:pPr marL="0" marR="0" lvl="0" indent="0" defTabSz="914400" eaLnBrk="1" fontAlgn="auto" latinLnBrk="0" hangingPunct="1">
              <a:lnSpc>
                <a:spcPct val="100000"/>
              </a:lnSpc>
              <a:spcBef>
                <a:spcPts val="0"/>
              </a:spcBef>
              <a:spcAft>
                <a:spcPts val="0"/>
              </a:spcAft>
              <a:buClr>
                <a:srgbClr val="09DDE9"/>
              </a:buClr>
              <a:buSzTx/>
              <a:buFontTx/>
              <a:buNone/>
              <a:tabLst/>
              <a:defRPr/>
            </a:pPr>
            <a:endParaRPr kumimoji="0" lang="en-US" sz="1600" b="0" i="0" u="none" strike="noStrike" kern="0" cap="none" spc="0" normalizeH="0" baseline="0" noProof="0" dirty="0">
              <a:ln>
                <a:noFill/>
              </a:ln>
              <a:solidFill>
                <a:prstClr val="black"/>
              </a:solidFill>
              <a:effectLst/>
              <a:uLnTx/>
              <a:uFillTx/>
              <a:latin typeface="Aptos Light"/>
              <a:ea typeface="+mn-ea"/>
              <a:cs typeface="+mn-cs"/>
            </a:endParaRPr>
          </a:p>
          <a:p>
            <a:pPr marL="285750" marR="0" lvl="0" indent="-285750" defTabSz="914400" eaLnBrk="1" fontAlgn="auto" latinLnBrk="0" hangingPunct="1">
              <a:lnSpc>
                <a:spcPct val="100000"/>
              </a:lnSpc>
              <a:spcBef>
                <a:spcPts val="0"/>
              </a:spcBef>
              <a:spcAft>
                <a:spcPts val="0"/>
              </a:spcAft>
              <a:buClr>
                <a:srgbClr val="09DDE9"/>
              </a:buClr>
              <a:buSzTx/>
              <a:buFont typeface="Calibri" panose="020F0502020204030204" pitchFamily="34" charset="0"/>
              <a:buChar char="+"/>
              <a:tabLst/>
              <a:defRPr/>
            </a:pPr>
            <a:r>
              <a:rPr kumimoji="0" lang="en-US" sz="1600" b="0" i="0" u="none" strike="noStrike" kern="0" cap="none" spc="0" normalizeH="0" baseline="0" noProof="0" dirty="0">
                <a:ln>
                  <a:noFill/>
                </a:ln>
                <a:solidFill>
                  <a:prstClr val="black"/>
                </a:solidFill>
                <a:effectLst/>
                <a:uLnTx/>
                <a:uFillTx/>
                <a:latin typeface="Aptos Light"/>
                <a:ea typeface="+mn-ea"/>
                <a:cs typeface="+mn-cs"/>
              </a:rPr>
              <a:t>Create and disseminate red-flag checklists</a:t>
            </a:r>
          </a:p>
          <a:p>
            <a:pPr marL="285750" marR="0" lvl="0" indent="-285750" defTabSz="914400" eaLnBrk="1" fontAlgn="auto" latinLnBrk="0" hangingPunct="1">
              <a:lnSpc>
                <a:spcPct val="100000"/>
              </a:lnSpc>
              <a:spcBef>
                <a:spcPts val="0"/>
              </a:spcBef>
              <a:spcAft>
                <a:spcPts val="0"/>
              </a:spcAft>
              <a:buClr>
                <a:srgbClr val="09DDE9"/>
              </a:buClr>
              <a:buSzTx/>
              <a:buFont typeface="Calibri" panose="020F0502020204030204" pitchFamily="34" charset="0"/>
              <a:buChar char="+"/>
              <a:tabLst/>
              <a:defRPr/>
            </a:pPr>
            <a:endParaRPr kumimoji="0" lang="en-US" sz="1600" b="0" i="0" u="none" strike="noStrike" kern="0" cap="none" spc="0" normalizeH="0" baseline="0" noProof="0" dirty="0">
              <a:ln>
                <a:noFill/>
              </a:ln>
              <a:solidFill>
                <a:prstClr val="black"/>
              </a:solidFill>
              <a:effectLst/>
              <a:uLnTx/>
              <a:uFillTx/>
              <a:latin typeface="Aptos Light"/>
              <a:ea typeface="+mn-ea"/>
              <a:cs typeface="+mn-cs"/>
            </a:endParaRPr>
          </a:p>
          <a:p>
            <a:pPr marL="285750" marR="0" lvl="0" indent="-285750" defTabSz="914400" eaLnBrk="1" fontAlgn="auto" latinLnBrk="0" hangingPunct="1">
              <a:lnSpc>
                <a:spcPct val="100000"/>
              </a:lnSpc>
              <a:spcBef>
                <a:spcPts val="0"/>
              </a:spcBef>
              <a:spcAft>
                <a:spcPts val="0"/>
              </a:spcAft>
              <a:buClr>
                <a:srgbClr val="09DDE9"/>
              </a:buClr>
              <a:buSzTx/>
              <a:buFont typeface="Calibri" panose="020F0502020204030204" pitchFamily="34" charset="0"/>
              <a:buChar char="+"/>
              <a:tabLst/>
              <a:defRPr/>
            </a:pPr>
            <a:r>
              <a:rPr kumimoji="0" lang="en-US" sz="1600" b="0" i="0" u="none" strike="noStrike" kern="0" cap="none" spc="0" normalizeH="0" baseline="0" noProof="0" dirty="0">
                <a:ln>
                  <a:noFill/>
                </a:ln>
                <a:solidFill>
                  <a:prstClr val="black"/>
                </a:solidFill>
                <a:effectLst/>
                <a:uLnTx/>
                <a:uFillTx/>
                <a:latin typeface="Aptos Light"/>
                <a:ea typeface="+mn-ea"/>
                <a:cs typeface="+mn-cs"/>
              </a:rPr>
              <a:t>Organize weekly/biweekly MDT meetings</a:t>
            </a:r>
          </a:p>
          <a:p>
            <a:pPr marL="285750" marR="0" lvl="0" indent="-285750" defTabSz="914400" eaLnBrk="1" fontAlgn="auto" latinLnBrk="0" hangingPunct="1">
              <a:lnSpc>
                <a:spcPct val="100000"/>
              </a:lnSpc>
              <a:spcBef>
                <a:spcPts val="0"/>
              </a:spcBef>
              <a:spcAft>
                <a:spcPts val="0"/>
              </a:spcAft>
              <a:buClr>
                <a:srgbClr val="09DDE9"/>
              </a:buClr>
              <a:buSzTx/>
              <a:buFont typeface="Calibri" panose="020F0502020204030204" pitchFamily="34" charset="0"/>
              <a:buChar char="+"/>
              <a:tabLst/>
              <a:defRPr/>
            </a:pPr>
            <a:endParaRPr kumimoji="0" lang="en-US" sz="1800" b="0" i="1" u="none" strike="noStrike" kern="0" cap="none" spc="0" normalizeH="0" baseline="0" noProof="0" dirty="0">
              <a:ln>
                <a:noFill/>
              </a:ln>
              <a:solidFill>
                <a:prstClr val="white">
                  <a:lumMod val="65000"/>
                </a:prstClr>
              </a:solidFill>
              <a:effectLst/>
              <a:uLnTx/>
              <a:uFillTx/>
              <a:latin typeface="Aptos Light"/>
              <a:ea typeface="+mn-ea"/>
              <a:cs typeface="+mn-cs"/>
            </a:endParaRPr>
          </a:p>
        </p:txBody>
      </p:sp>
      <p:sp>
        <p:nvSpPr>
          <p:cNvPr id="4" name="Arrow: Pentagon 3">
            <a:extLst>
              <a:ext uri="{FF2B5EF4-FFF2-40B4-BE49-F238E27FC236}">
                <a16:creationId xmlns:a16="http://schemas.microsoft.com/office/drawing/2014/main" id="{7CD25B49-27A1-5421-2219-54F42AEE3424}"/>
              </a:ext>
            </a:extLst>
          </p:cNvPr>
          <p:cNvSpPr/>
          <p:nvPr/>
        </p:nvSpPr>
        <p:spPr>
          <a:xfrm>
            <a:off x="6076950" y="1070119"/>
            <a:ext cx="2924607" cy="483633"/>
          </a:xfrm>
          <a:prstGeom prst="homePlate">
            <a:avLst/>
          </a:prstGeom>
          <a:solidFill>
            <a:sysClr val="window" lastClr="FFFFFF">
              <a:lumMod val="8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Light"/>
                <a:ea typeface="+mn-ea"/>
                <a:cs typeface="+mn-cs"/>
              </a:rPr>
              <a:t>Awareness </a:t>
            </a:r>
          </a:p>
        </p:txBody>
      </p:sp>
      <p:sp>
        <p:nvSpPr>
          <p:cNvPr id="8" name="Rectangle 7">
            <a:extLst>
              <a:ext uri="{FF2B5EF4-FFF2-40B4-BE49-F238E27FC236}">
                <a16:creationId xmlns:a16="http://schemas.microsoft.com/office/drawing/2014/main" id="{13585C0D-9D3E-4B10-AFD4-5C6F29129C0E}"/>
              </a:ext>
            </a:extLst>
          </p:cNvPr>
          <p:cNvSpPr/>
          <p:nvPr/>
        </p:nvSpPr>
        <p:spPr>
          <a:xfrm>
            <a:off x="6076950" y="1683424"/>
            <a:ext cx="2962275" cy="4831675"/>
          </a:xfrm>
          <a:prstGeom prst="rect">
            <a:avLst/>
          </a:prstGeom>
          <a:solidFill>
            <a:sysClr val="window" lastClr="FFFFFF">
              <a:lumMod val="95000"/>
            </a:sysClr>
          </a:solidFill>
          <a:ln w="25400" cap="flat" cmpd="sng" algn="ctr">
            <a:noFill/>
            <a:prstDash val="solid"/>
          </a:ln>
          <a:effectLst/>
        </p:spPr>
        <p:txBody>
          <a:bodyPr rtlCol="0" anchor="ctr"/>
          <a:lstStyle/>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600" b="0" i="0" u="none" strike="noStrike" kern="0" cap="none" spc="0" normalizeH="0" baseline="0" noProof="0" dirty="0">
                <a:ln>
                  <a:noFill/>
                </a:ln>
                <a:solidFill>
                  <a:prstClr val="black"/>
                </a:solidFill>
                <a:effectLst/>
                <a:uLnTx/>
                <a:uFillTx/>
                <a:latin typeface="Aptos Light"/>
                <a:ea typeface="+mn-ea"/>
                <a:cs typeface="+mn-cs"/>
              </a:rPr>
              <a:t>Educate key specialties on red‑flag features and referral pathways by disseminating checklists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endParaRPr kumimoji="0" lang="en-US" sz="1600" b="0" i="0" u="none" strike="noStrike" kern="0" cap="none" spc="0" normalizeH="0" baseline="0" noProof="0" dirty="0">
              <a:ln>
                <a:noFill/>
              </a:ln>
              <a:solidFill>
                <a:prstClr val="black"/>
              </a:solidFill>
              <a:effectLst/>
              <a:uLnTx/>
              <a:uFillTx/>
              <a:latin typeface="Aptos Light"/>
              <a:ea typeface="+mn-ea"/>
              <a:cs typeface="+mn-cs"/>
            </a:endParaRP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600" b="0" i="0" u="none" strike="noStrike" kern="0" cap="none" spc="0" normalizeH="0" baseline="0" noProof="0" dirty="0">
                <a:ln>
                  <a:noFill/>
                </a:ln>
                <a:solidFill>
                  <a:prstClr val="black"/>
                </a:solidFill>
                <a:effectLst/>
                <a:uLnTx/>
                <a:uFillTx/>
                <a:latin typeface="Aptos Light"/>
                <a:ea typeface="+mn-ea"/>
                <a:cs typeface="+mn-cs"/>
              </a:rPr>
              <a:t>Raise awareness across cardiology, general medicine, imaging, nephrology, and neurology, through short, focused education sessions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endParaRPr kumimoji="0" lang="en-US" sz="1600" b="0" i="0" u="none" strike="noStrike" kern="0" cap="none" spc="0" normalizeH="0" baseline="0" noProof="0" dirty="0">
              <a:ln>
                <a:noFill/>
              </a:ln>
              <a:solidFill>
                <a:prstClr val="black"/>
              </a:solidFill>
              <a:effectLst/>
              <a:uLnTx/>
              <a:uFillTx/>
              <a:latin typeface="Aptos Light"/>
              <a:ea typeface="+mn-ea"/>
              <a:cs typeface="+mn-cs"/>
            </a:endParaRP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600" b="0" i="0" u="none" strike="noStrike" kern="0" cap="none" spc="0" normalizeH="0" baseline="0" noProof="0" dirty="0">
                <a:ln>
                  <a:noFill/>
                </a:ln>
                <a:solidFill>
                  <a:prstClr val="black"/>
                </a:solidFill>
                <a:effectLst/>
                <a:uLnTx/>
                <a:uFillTx/>
                <a:latin typeface="Aptos Light"/>
                <a:ea typeface="+mn-ea"/>
                <a:cs typeface="+mn-cs"/>
              </a:rPr>
              <a:t>Communicate the amyloidosis service model and referral route clearly in departmental meetings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endParaRPr kumimoji="0" lang="en-US" sz="1600" b="0" i="0" u="none" strike="noStrike" kern="0" cap="none" spc="0" normalizeH="0" baseline="0" noProof="0" dirty="0">
              <a:ln>
                <a:noFill/>
              </a:ln>
              <a:solidFill>
                <a:prstClr val="black"/>
              </a:solidFill>
              <a:effectLst/>
              <a:uLnTx/>
              <a:uFillTx/>
              <a:latin typeface="Aptos Light"/>
              <a:ea typeface="+mn-ea"/>
              <a:cs typeface="+mn-cs"/>
            </a:endParaRP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600" b="0" i="0" u="none" strike="noStrike" kern="0" cap="none" spc="0" normalizeH="0" baseline="0" noProof="0" dirty="0">
                <a:ln>
                  <a:noFill/>
                </a:ln>
                <a:solidFill>
                  <a:prstClr val="black"/>
                </a:solidFill>
                <a:effectLst/>
                <a:uLnTx/>
                <a:uFillTx/>
                <a:latin typeface="Aptos Light"/>
                <a:ea typeface="+mn-ea"/>
                <a:cs typeface="+mn-cs"/>
              </a:rPr>
              <a:t>Reinforce consistent use of pathways and MDT review</a:t>
            </a:r>
          </a:p>
        </p:txBody>
      </p:sp>
      <p:sp>
        <p:nvSpPr>
          <p:cNvPr id="6" name="Arrow: Pentagon 5">
            <a:extLst>
              <a:ext uri="{FF2B5EF4-FFF2-40B4-BE49-F238E27FC236}">
                <a16:creationId xmlns:a16="http://schemas.microsoft.com/office/drawing/2014/main" id="{051D3663-59DB-8070-EECB-552C6BDC9605}"/>
              </a:ext>
            </a:extLst>
          </p:cNvPr>
          <p:cNvSpPr/>
          <p:nvPr/>
        </p:nvSpPr>
        <p:spPr>
          <a:xfrm>
            <a:off x="9105299" y="1070119"/>
            <a:ext cx="2761470" cy="483633"/>
          </a:xfrm>
          <a:prstGeom prst="homePlate">
            <a:avLst/>
          </a:prstGeom>
          <a:solidFill>
            <a:srgbClr val="09DDE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Light"/>
                <a:ea typeface="+mn-ea"/>
                <a:cs typeface="+mn-cs"/>
              </a:rPr>
              <a:t>Sustain</a:t>
            </a:r>
          </a:p>
        </p:txBody>
      </p:sp>
      <p:sp>
        <p:nvSpPr>
          <p:cNvPr id="10" name="Rectangle 9">
            <a:extLst>
              <a:ext uri="{FF2B5EF4-FFF2-40B4-BE49-F238E27FC236}">
                <a16:creationId xmlns:a16="http://schemas.microsoft.com/office/drawing/2014/main" id="{9C9595BF-7331-8A0C-D7E7-6185E7796381}"/>
              </a:ext>
            </a:extLst>
          </p:cNvPr>
          <p:cNvSpPr/>
          <p:nvPr/>
        </p:nvSpPr>
        <p:spPr>
          <a:xfrm>
            <a:off x="9105299" y="1693170"/>
            <a:ext cx="2761470" cy="4812181"/>
          </a:xfrm>
          <a:prstGeom prst="rect">
            <a:avLst/>
          </a:prstGeom>
          <a:solidFill>
            <a:sysClr val="window" lastClr="FFFFFF">
              <a:lumMod val="95000"/>
            </a:sysClr>
          </a:solidFill>
          <a:ln w="25400" cap="flat" cmpd="sng" algn="ctr">
            <a:noFill/>
            <a:prstDash val="solid"/>
          </a:ln>
          <a:effectLst/>
        </p:spPr>
        <p:txBody>
          <a:bodyPr rtlCol="0" anchor="ctr"/>
          <a:lstStyle/>
          <a:p>
            <a:pPr marL="285750" marR="0" lvl="0" indent="-285750" defTabSz="914400" eaLnBrk="1" fontAlgn="auto" latinLnBrk="0" hangingPunct="1">
              <a:lnSpc>
                <a:spcPct val="100000"/>
              </a:lnSpc>
              <a:spcBef>
                <a:spcPts val="0"/>
              </a:spcBef>
              <a:spcAft>
                <a:spcPts val="0"/>
              </a:spcAft>
              <a:buClr>
                <a:srgbClr val="09DDE9"/>
              </a:buClr>
              <a:buSzTx/>
              <a:buFont typeface="Calibri" panose="020F0502020204030204" pitchFamily="34" charset="0"/>
              <a:buChar char="+"/>
              <a:tabLst/>
              <a:defRPr/>
            </a:pPr>
            <a:r>
              <a:rPr kumimoji="0" lang="en-US" sz="1600" b="0" i="0" u="none" strike="noStrike" kern="0" cap="none" spc="0" normalizeH="0" baseline="0" noProof="0" dirty="0">
                <a:ln>
                  <a:noFill/>
                </a:ln>
                <a:solidFill>
                  <a:prstClr val="black"/>
                </a:solidFill>
                <a:effectLst/>
                <a:uLnTx/>
                <a:uFillTx/>
                <a:latin typeface="Aptos Light"/>
                <a:ea typeface="+mn-ea"/>
                <a:cs typeface="+mn-cs"/>
              </a:rPr>
              <a:t>Continue to raise awareness and </a:t>
            </a:r>
            <a:br>
              <a:rPr kumimoji="0" lang="en-US" sz="1600" b="0" i="0" u="none" strike="noStrike" kern="0" cap="none" spc="0" normalizeH="0" baseline="0" noProof="0" dirty="0">
                <a:ln>
                  <a:noFill/>
                </a:ln>
                <a:solidFill>
                  <a:prstClr val="black"/>
                </a:solidFill>
                <a:effectLst/>
                <a:uLnTx/>
                <a:uFillTx/>
                <a:latin typeface="Aptos Light"/>
                <a:ea typeface="+mn-ea"/>
                <a:cs typeface="+mn-cs"/>
              </a:rPr>
            </a:br>
            <a:r>
              <a:rPr kumimoji="0" lang="en-US" sz="1600" b="0" i="0" u="none" strike="noStrike" kern="0" cap="none" spc="0" normalizeH="0" baseline="0" noProof="0" dirty="0">
                <a:ln>
                  <a:noFill/>
                </a:ln>
                <a:solidFill>
                  <a:prstClr val="black"/>
                </a:solidFill>
                <a:effectLst/>
                <a:uLnTx/>
                <a:uFillTx/>
                <a:latin typeface="Aptos Light"/>
                <a:ea typeface="+mn-ea"/>
                <a:cs typeface="+mn-cs"/>
              </a:rPr>
              <a:t>refresh education</a:t>
            </a:r>
          </a:p>
          <a:p>
            <a:pPr marL="285750" marR="0" lvl="0" indent="-285750" defTabSz="914400" eaLnBrk="1" fontAlgn="auto" latinLnBrk="0" hangingPunct="1">
              <a:lnSpc>
                <a:spcPct val="100000"/>
              </a:lnSpc>
              <a:spcBef>
                <a:spcPts val="0"/>
              </a:spcBef>
              <a:spcAft>
                <a:spcPts val="0"/>
              </a:spcAft>
              <a:buClr>
                <a:srgbClr val="09DDE9"/>
              </a:buClr>
              <a:buSzTx/>
              <a:buFont typeface="Calibri" panose="020F0502020204030204" pitchFamily="34" charset="0"/>
              <a:buChar char="+"/>
              <a:tabLst/>
              <a:defRPr/>
            </a:pPr>
            <a:endParaRPr kumimoji="0" lang="en-US" sz="1600" b="0" i="0" u="none" strike="noStrike" kern="0" cap="none" spc="0" normalizeH="0" baseline="0" noProof="0" dirty="0">
              <a:ln>
                <a:noFill/>
              </a:ln>
              <a:solidFill>
                <a:prstClr val="black"/>
              </a:solidFill>
              <a:effectLst/>
              <a:uLnTx/>
              <a:uFillTx/>
              <a:latin typeface="Aptos Light"/>
              <a:ea typeface="+mn-ea"/>
              <a:cs typeface="+mn-cs"/>
            </a:endParaRPr>
          </a:p>
          <a:p>
            <a:pPr marL="285750" marR="0" lvl="0" indent="-285750" defTabSz="914400" eaLnBrk="1" fontAlgn="auto" latinLnBrk="0" hangingPunct="1">
              <a:lnSpc>
                <a:spcPct val="100000"/>
              </a:lnSpc>
              <a:spcBef>
                <a:spcPts val="0"/>
              </a:spcBef>
              <a:spcAft>
                <a:spcPts val="0"/>
              </a:spcAft>
              <a:buClr>
                <a:srgbClr val="09DDE9"/>
              </a:buClr>
              <a:buSzTx/>
              <a:buFont typeface="Calibri" panose="020F0502020204030204" pitchFamily="34" charset="0"/>
              <a:buChar char="+"/>
              <a:tabLst/>
              <a:defRPr/>
            </a:pPr>
            <a:r>
              <a:rPr kumimoji="0" lang="en-US" sz="1600" b="0" i="0" u="none" strike="noStrike" kern="0" cap="none" spc="0" normalizeH="0" baseline="0" noProof="0" dirty="0">
                <a:ln>
                  <a:noFill/>
                </a:ln>
                <a:solidFill>
                  <a:prstClr val="black"/>
                </a:solidFill>
                <a:effectLst/>
                <a:uLnTx/>
                <a:uFillTx/>
                <a:latin typeface="Aptos Light"/>
                <a:ea typeface="+mn-ea"/>
                <a:cs typeface="+mn-cs"/>
              </a:rPr>
              <a:t>Monitor service activity, outcomes, and </a:t>
            </a:r>
            <a:br>
              <a:rPr kumimoji="0" lang="en-US" sz="1600" b="0" i="0" u="none" strike="noStrike" kern="0" cap="none" spc="0" normalizeH="0" baseline="0" noProof="0" dirty="0">
                <a:ln>
                  <a:noFill/>
                </a:ln>
                <a:solidFill>
                  <a:prstClr val="black"/>
                </a:solidFill>
                <a:effectLst/>
                <a:uLnTx/>
                <a:uFillTx/>
                <a:latin typeface="Aptos Light"/>
                <a:ea typeface="+mn-ea"/>
                <a:cs typeface="+mn-cs"/>
              </a:rPr>
            </a:br>
            <a:r>
              <a:rPr kumimoji="0" lang="en-US" sz="1600" b="0" i="0" u="none" strike="noStrike" kern="0" cap="none" spc="0" normalizeH="0" baseline="0" noProof="0" dirty="0">
                <a:ln>
                  <a:noFill/>
                </a:ln>
                <a:solidFill>
                  <a:prstClr val="black"/>
                </a:solidFill>
                <a:effectLst/>
                <a:uLnTx/>
                <a:uFillTx/>
                <a:latin typeface="Aptos Light"/>
                <a:ea typeface="+mn-ea"/>
                <a:cs typeface="+mn-cs"/>
              </a:rPr>
              <a:t>pathway performance</a:t>
            </a:r>
          </a:p>
          <a:p>
            <a:pPr marL="285750" marR="0" lvl="0" indent="-285750" defTabSz="914400" eaLnBrk="1" fontAlgn="auto" latinLnBrk="0" hangingPunct="1">
              <a:lnSpc>
                <a:spcPct val="100000"/>
              </a:lnSpc>
              <a:spcBef>
                <a:spcPts val="0"/>
              </a:spcBef>
              <a:spcAft>
                <a:spcPts val="0"/>
              </a:spcAft>
              <a:buClr>
                <a:srgbClr val="09DDE9"/>
              </a:buClr>
              <a:buSzTx/>
              <a:buFont typeface="Calibri" panose="020F0502020204030204" pitchFamily="34" charset="0"/>
              <a:buChar char="+"/>
              <a:tabLst/>
              <a:defRPr/>
            </a:pPr>
            <a:endParaRPr kumimoji="0" lang="en-US" sz="1600" b="0" i="0" u="none" strike="noStrike" kern="0" cap="none" spc="0" normalizeH="0" baseline="0" noProof="0" dirty="0">
              <a:ln>
                <a:noFill/>
              </a:ln>
              <a:solidFill>
                <a:prstClr val="black"/>
              </a:solidFill>
              <a:effectLst/>
              <a:uLnTx/>
              <a:uFillTx/>
              <a:latin typeface="Aptos Light"/>
              <a:ea typeface="+mn-ea"/>
              <a:cs typeface="+mn-cs"/>
            </a:endParaRPr>
          </a:p>
          <a:p>
            <a:pPr marL="285750" marR="0" lvl="0" indent="-285750" defTabSz="914400" eaLnBrk="1" fontAlgn="auto" latinLnBrk="0" hangingPunct="1">
              <a:lnSpc>
                <a:spcPct val="100000"/>
              </a:lnSpc>
              <a:spcBef>
                <a:spcPts val="0"/>
              </a:spcBef>
              <a:spcAft>
                <a:spcPts val="0"/>
              </a:spcAft>
              <a:buClr>
                <a:srgbClr val="09DDE9"/>
              </a:buClr>
              <a:buSzTx/>
              <a:buFont typeface="Calibri" panose="020F0502020204030204" pitchFamily="34" charset="0"/>
              <a:buChar char="+"/>
              <a:tabLst/>
              <a:defRPr/>
            </a:pPr>
            <a:r>
              <a:rPr kumimoji="0" lang="en-US" sz="1600" b="0" i="0" u="none" strike="noStrike" kern="0" cap="none" spc="0" normalizeH="0" baseline="0" noProof="0" dirty="0">
                <a:ln>
                  <a:noFill/>
                </a:ln>
                <a:solidFill>
                  <a:prstClr val="black"/>
                </a:solidFill>
                <a:effectLst/>
                <a:uLnTx/>
                <a:uFillTx/>
                <a:latin typeface="Aptos Light"/>
                <a:ea typeface="+mn-ea"/>
                <a:cs typeface="+mn-cs"/>
              </a:rPr>
              <a:t>Review and refine </a:t>
            </a:r>
            <a:br>
              <a:rPr kumimoji="0" lang="en-US" sz="1600" b="0" i="0" u="none" strike="noStrike" kern="0" cap="none" spc="0" normalizeH="0" baseline="0" noProof="0" dirty="0">
                <a:ln>
                  <a:noFill/>
                </a:ln>
                <a:solidFill>
                  <a:prstClr val="black"/>
                </a:solidFill>
                <a:effectLst/>
                <a:uLnTx/>
                <a:uFillTx/>
                <a:latin typeface="Aptos Light"/>
                <a:ea typeface="+mn-ea"/>
                <a:cs typeface="+mn-cs"/>
              </a:rPr>
            </a:br>
            <a:r>
              <a:rPr kumimoji="0" lang="en-US" sz="1600" b="0" i="0" u="none" strike="noStrike" kern="0" cap="none" spc="0" normalizeH="0" baseline="0" noProof="0" dirty="0">
                <a:ln>
                  <a:noFill/>
                </a:ln>
                <a:solidFill>
                  <a:prstClr val="black"/>
                </a:solidFill>
                <a:effectLst/>
                <a:uLnTx/>
                <a:uFillTx/>
                <a:latin typeface="Aptos Light"/>
                <a:ea typeface="+mn-ea"/>
                <a:cs typeface="+mn-cs"/>
              </a:rPr>
              <a:t>MDT processes </a:t>
            </a:r>
            <a:br>
              <a:rPr kumimoji="0" lang="en-US" sz="1600" b="0" i="0" u="none" strike="noStrike" kern="0" cap="none" spc="0" normalizeH="0" baseline="0" noProof="0" dirty="0">
                <a:ln>
                  <a:noFill/>
                </a:ln>
                <a:solidFill>
                  <a:prstClr val="black"/>
                </a:solidFill>
                <a:effectLst/>
                <a:uLnTx/>
                <a:uFillTx/>
                <a:latin typeface="Aptos Light"/>
                <a:ea typeface="+mn-ea"/>
                <a:cs typeface="+mn-cs"/>
              </a:rPr>
            </a:br>
            <a:r>
              <a:rPr kumimoji="0" lang="en-US" sz="1600" b="0" i="0" u="none" strike="noStrike" kern="0" cap="none" spc="0" normalizeH="0" baseline="0" noProof="0" dirty="0">
                <a:ln>
                  <a:noFill/>
                </a:ln>
                <a:solidFill>
                  <a:prstClr val="black"/>
                </a:solidFill>
                <a:effectLst/>
                <a:uLnTx/>
                <a:uFillTx/>
                <a:latin typeface="Aptos Light"/>
                <a:ea typeface="+mn-ea"/>
                <a:cs typeface="+mn-cs"/>
              </a:rPr>
              <a:t>and referral criteria</a:t>
            </a:r>
          </a:p>
          <a:p>
            <a:pPr marL="285750" marR="0" lvl="0" indent="-285750" defTabSz="914400" eaLnBrk="1" fontAlgn="auto" latinLnBrk="0" hangingPunct="1">
              <a:lnSpc>
                <a:spcPct val="100000"/>
              </a:lnSpc>
              <a:spcBef>
                <a:spcPts val="0"/>
              </a:spcBef>
              <a:spcAft>
                <a:spcPts val="0"/>
              </a:spcAft>
              <a:buClr>
                <a:srgbClr val="09DDE9"/>
              </a:buClr>
              <a:buSzTx/>
              <a:buFont typeface="Calibri" panose="020F0502020204030204" pitchFamily="34" charset="0"/>
              <a:buChar char="+"/>
              <a:tabLst/>
              <a:defRPr/>
            </a:pPr>
            <a:endParaRPr kumimoji="0" lang="en-US" sz="1600" b="0" i="0" u="none" strike="noStrike" kern="0" cap="none" spc="0" normalizeH="0" baseline="0" noProof="0" dirty="0">
              <a:ln>
                <a:noFill/>
              </a:ln>
              <a:solidFill>
                <a:prstClr val="black"/>
              </a:solidFill>
              <a:effectLst/>
              <a:uLnTx/>
              <a:uFillTx/>
              <a:latin typeface="Aptos Light"/>
              <a:ea typeface="+mn-ea"/>
              <a:cs typeface="+mn-cs"/>
            </a:endParaRPr>
          </a:p>
          <a:p>
            <a:pPr marL="285750" marR="0" lvl="0" indent="-285750" defTabSz="914400" eaLnBrk="1" fontAlgn="auto" latinLnBrk="0" hangingPunct="1">
              <a:lnSpc>
                <a:spcPct val="100000"/>
              </a:lnSpc>
              <a:spcBef>
                <a:spcPts val="0"/>
              </a:spcBef>
              <a:spcAft>
                <a:spcPts val="0"/>
              </a:spcAft>
              <a:buClr>
                <a:srgbClr val="09DDE9"/>
              </a:buClr>
              <a:buSzTx/>
              <a:buFont typeface="Calibri" panose="020F0502020204030204" pitchFamily="34" charset="0"/>
              <a:buChar char="+"/>
              <a:tabLst/>
              <a:defRPr/>
            </a:pPr>
            <a:r>
              <a:rPr kumimoji="0" lang="en-US" sz="1600" b="0" i="0" u="none" strike="noStrike" kern="0" cap="none" spc="0" normalizeH="0" baseline="0" noProof="0" dirty="0">
                <a:ln>
                  <a:noFill/>
                </a:ln>
                <a:solidFill>
                  <a:prstClr val="black"/>
                </a:solidFill>
                <a:effectLst/>
                <a:uLnTx/>
                <a:uFillTx/>
                <a:latin typeface="Aptos Light"/>
                <a:ea typeface="+mn-ea"/>
                <a:cs typeface="+mn-cs"/>
              </a:rPr>
              <a:t>Embed the service within routine audit and reporting process to optimizee outcomes</a:t>
            </a:r>
          </a:p>
          <a:p>
            <a:pPr marL="285750" marR="0" lvl="0" indent="-285750" defTabSz="914400" eaLnBrk="1" fontAlgn="auto" latinLnBrk="0" hangingPunct="1">
              <a:lnSpc>
                <a:spcPct val="100000"/>
              </a:lnSpc>
              <a:spcBef>
                <a:spcPts val="0"/>
              </a:spcBef>
              <a:spcAft>
                <a:spcPts val="0"/>
              </a:spcAft>
              <a:buClr>
                <a:srgbClr val="09DDE9"/>
              </a:buClr>
              <a:buSzTx/>
              <a:buFont typeface="Calibri" panose="020F0502020204030204" pitchFamily="34" charset="0"/>
              <a:buChar char="+"/>
              <a:tabLst/>
              <a:defRPr/>
            </a:pPr>
            <a:endParaRPr kumimoji="0" lang="en-US" sz="1800" b="0" i="0" u="none" strike="noStrike" kern="0" cap="none" spc="0" normalizeH="0" baseline="0" noProof="0" dirty="0">
              <a:ln>
                <a:noFill/>
              </a:ln>
              <a:solidFill>
                <a:prstClr val="black"/>
              </a:solidFill>
              <a:effectLst/>
              <a:uLnTx/>
              <a:uFillTx/>
              <a:latin typeface="Aptos Light"/>
              <a:ea typeface="+mn-ea"/>
              <a:cs typeface="+mn-cs"/>
            </a:endParaRPr>
          </a:p>
        </p:txBody>
      </p:sp>
    </p:spTree>
    <p:extLst>
      <p:ext uri="{BB962C8B-B14F-4D97-AF65-F5344CB8AC3E}">
        <p14:creationId xmlns:p14="http://schemas.microsoft.com/office/powerpoint/2010/main" val="14491968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56FB78-998A-B5E0-D8E4-1989DD4CF95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7B9D924-73BA-3B42-8F96-EDB7C2DFE302}"/>
              </a:ext>
            </a:extLst>
          </p:cNvPr>
          <p:cNvSpPr txBox="1"/>
          <p:nvPr/>
        </p:nvSpPr>
        <p:spPr>
          <a:xfrm>
            <a:off x="2876031" y="210783"/>
            <a:ext cx="8351482" cy="58477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rPr>
              <a:t>Example timelines: phased implementation </a:t>
            </a:r>
          </a:p>
        </p:txBody>
      </p:sp>
      <p:sp>
        <p:nvSpPr>
          <p:cNvPr id="3" name="Arrow: Pentagon 2">
            <a:extLst>
              <a:ext uri="{FF2B5EF4-FFF2-40B4-BE49-F238E27FC236}">
                <a16:creationId xmlns:a16="http://schemas.microsoft.com/office/drawing/2014/main" id="{C92DD748-60D4-EF13-CB0C-E1C494CD0E45}"/>
              </a:ext>
            </a:extLst>
          </p:cNvPr>
          <p:cNvSpPr/>
          <p:nvPr/>
        </p:nvSpPr>
        <p:spPr>
          <a:xfrm>
            <a:off x="817526" y="1243921"/>
            <a:ext cx="3483724" cy="483633"/>
          </a:xfrm>
          <a:prstGeom prst="homePlate">
            <a:avLst/>
          </a:prstGeom>
          <a:solidFill>
            <a:sysClr val="window" lastClr="FFFFFF">
              <a:lumMod val="9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latin typeface="Aptos Light"/>
                <a:ea typeface="+mn-ea"/>
                <a:cs typeface="+mn-cs"/>
              </a:rPr>
              <a:t>0–3 months</a:t>
            </a:r>
          </a:p>
        </p:txBody>
      </p:sp>
      <p:sp>
        <p:nvSpPr>
          <p:cNvPr id="8" name="TextBox 7">
            <a:extLst>
              <a:ext uri="{FF2B5EF4-FFF2-40B4-BE49-F238E27FC236}">
                <a16:creationId xmlns:a16="http://schemas.microsoft.com/office/drawing/2014/main" id="{8A0E6014-FF56-7F04-5E92-1C65CED13761}"/>
              </a:ext>
            </a:extLst>
          </p:cNvPr>
          <p:cNvSpPr txBox="1"/>
          <p:nvPr/>
        </p:nvSpPr>
        <p:spPr>
          <a:xfrm>
            <a:off x="874744" y="2019238"/>
            <a:ext cx="3303552" cy="3416320"/>
          </a:xfrm>
          <a:prstGeom prst="rect">
            <a:avLst/>
          </a:prstGeom>
          <a:noFill/>
        </p:spPr>
        <p:txBody>
          <a:bodyPr wrap="square">
            <a:spAutoFit/>
          </a:bodyPr>
          <a:lstStyle/>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rPr>
              <a:t>Confirm service scope and clinical leadership</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endParaRPr kumimoji="0" lang="en-US" sz="1800" b="0" i="0" u="none" strike="noStrike" kern="0" cap="none" spc="0" normalizeH="0" baseline="0" noProof="0" dirty="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rPr>
              <a:t>Agree core MDT membership and governance</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endParaRPr kumimoji="0" lang="en-US" sz="1800" b="0" i="0" u="none" strike="noStrike" kern="0" cap="none" spc="0" normalizeH="0" baseline="0" noProof="0" dirty="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rPr>
              <a:t>Identify coordination role (e.g., specialist nurse or designated clinician time)</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endParaRPr kumimoji="0" lang="en-US" sz="1800" b="0" i="0" u="none" strike="noStrike" kern="0" cap="none" spc="0" normalizeH="0" baseline="0" noProof="0" dirty="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rPr>
              <a:t>Map existing referral routes and diagnostic pathways</a:t>
            </a:r>
          </a:p>
        </p:txBody>
      </p:sp>
      <p:sp>
        <p:nvSpPr>
          <p:cNvPr id="5" name="Arrow: Pentagon 4">
            <a:extLst>
              <a:ext uri="{FF2B5EF4-FFF2-40B4-BE49-F238E27FC236}">
                <a16:creationId xmlns:a16="http://schemas.microsoft.com/office/drawing/2014/main" id="{9B2B9E28-C049-1E7A-529E-0EE6E89D2B28}"/>
              </a:ext>
            </a:extLst>
          </p:cNvPr>
          <p:cNvSpPr/>
          <p:nvPr/>
        </p:nvSpPr>
        <p:spPr>
          <a:xfrm>
            <a:off x="4351100" y="1243921"/>
            <a:ext cx="3484800" cy="483633"/>
          </a:xfrm>
          <a:prstGeom prst="homePlate">
            <a:avLst/>
          </a:prstGeom>
          <a:solidFill>
            <a:srgbClr val="B9FDFE"/>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latin typeface="Aptos Light"/>
                <a:ea typeface="+mn-ea"/>
                <a:cs typeface="+mn-cs"/>
              </a:rPr>
              <a:t>3–6 months</a:t>
            </a:r>
          </a:p>
        </p:txBody>
      </p:sp>
      <p:sp>
        <p:nvSpPr>
          <p:cNvPr id="9" name="TextBox 8">
            <a:extLst>
              <a:ext uri="{FF2B5EF4-FFF2-40B4-BE49-F238E27FC236}">
                <a16:creationId xmlns:a16="http://schemas.microsoft.com/office/drawing/2014/main" id="{FE296CDC-125A-D51C-7C9C-2E658314197B}"/>
              </a:ext>
            </a:extLst>
          </p:cNvPr>
          <p:cNvSpPr txBox="1"/>
          <p:nvPr/>
        </p:nvSpPr>
        <p:spPr>
          <a:xfrm>
            <a:off x="4507923" y="2035979"/>
            <a:ext cx="3251777" cy="3693319"/>
          </a:xfrm>
          <a:prstGeom prst="rect">
            <a:avLst/>
          </a:prstGeom>
          <a:noFill/>
        </p:spPr>
        <p:txBody>
          <a:bodyPr wrap="square">
            <a:spAutoFit/>
          </a:bodyPr>
          <a:lstStyle/>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rPr>
              <a:t>Launch weekly/biweekly MDT meetings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endParaRPr kumimoji="0" lang="en-US" sz="1800" b="0" i="0" u="none" strike="noStrike" kern="0" cap="none" spc="0" normalizeH="0" baseline="0" noProof="0" dirty="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rPr>
              <a:t>Introduce diagnostic algorithm and red‑flag checklists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endParaRPr kumimoji="0" lang="en-US" sz="1800" b="0" i="0" u="none" strike="noStrike" kern="0" cap="none" spc="0" normalizeH="0" baseline="0" noProof="0" dirty="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rPr>
              <a:t>Begin centralized triage </a:t>
            </a:r>
            <a:br>
              <a:rPr kumimoji="0" lang="en-US" sz="1800" b="0" i="0" u="none" strike="noStrike" kern="0" cap="none" spc="0" normalizeH="0" baseline="0" noProof="0" dirty="0">
                <a:ln>
                  <a:noFill/>
                </a:ln>
                <a:solidFill>
                  <a:sysClr val="windowText" lastClr="000000"/>
                </a:solidFill>
                <a:effectLst/>
                <a:uLnTx/>
                <a:uFillTx/>
              </a:rPr>
            </a:br>
            <a:r>
              <a:rPr kumimoji="0" lang="en-US" sz="1800" b="0" i="0" u="none" strike="noStrike" kern="0" cap="none" spc="0" normalizeH="0" baseline="0" noProof="0" dirty="0">
                <a:ln>
                  <a:noFill/>
                </a:ln>
                <a:solidFill>
                  <a:sysClr val="windowText" lastClr="000000"/>
                </a:solidFill>
                <a:effectLst/>
                <a:uLnTx/>
                <a:uFillTx/>
              </a:rPr>
              <a:t>of referrals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endParaRPr kumimoji="0" lang="en-US" sz="1800" b="0" i="0" u="none" strike="noStrike" kern="0" cap="none" spc="0" normalizeH="0" baseline="0" noProof="0" dirty="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rPr>
              <a:t>Communicate referral pathway across </a:t>
            </a:r>
            <a:br>
              <a:rPr kumimoji="0" lang="en-US" sz="1800" b="0" i="0" u="none" strike="noStrike" kern="0" cap="none" spc="0" normalizeH="0" baseline="0" noProof="0" dirty="0">
                <a:ln>
                  <a:noFill/>
                </a:ln>
                <a:solidFill>
                  <a:sysClr val="windowText" lastClr="000000"/>
                </a:solidFill>
                <a:effectLst/>
                <a:uLnTx/>
                <a:uFillTx/>
              </a:rPr>
            </a:br>
            <a:r>
              <a:rPr kumimoji="0" lang="en-US" sz="1800" b="0" i="0" u="none" strike="noStrike" kern="0" cap="none" spc="0" normalizeH="0" baseline="0" noProof="0" dirty="0">
                <a:ln>
                  <a:noFill/>
                </a:ln>
                <a:solidFill>
                  <a:sysClr val="windowText" lastClr="000000"/>
                </a:solidFill>
                <a:effectLst/>
                <a:uLnTx/>
                <a:uFillTx/>
              </a:rPr>
              <a:t>key specialties</a:t>
            </a:r>
          </a:p>
        </p:txBody>
      </p:sp>
      <p:sp>
        <p:nvSpPr>
          <p:cNvPr id="4" name="Arrow: Pentagon 3">
            <a:extLst>
              <a:ext uri="{FF2B5EF4-FFF2-40B4-BE49-F238E27FC236}">
                <a16:creationId xmlns:a16="http://schemas.microsoft.com/office/drawing/2014/main" id="{DA545D75-A006-823F-EA46-B4650ED92830}"/>
              </a:ext>
            </a:extLst>
          </p:cNvPr>
          <p:cNvSpPr/>
          <p:nvPr/>
        </p:nvSpPr>
        <p:spPr>
          <a:xfrm>
            <a:off x="7932500" y="1232953"/>
            <a:ext cx="3484800" cy="483633"/>
          </a:xfrm>
          <a:prstGeom prst="homePlate">
            <a:avLst/>
          </a:prstGeom>
          <a:solidFill>
            <a:sysClr val="window" lastClr="FFFFFF">
              <a:lumMod val="8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latin typeface="Aptos Light"/>
                <a:ea typeface="+mn-ea"/>
                <a:cs typeface="+mn-cs"/>
              </a:rPr>
              <a:t>6–12 months</a:t>
            </a:r>
          </a:p>
        </p:txBody>
      </p:sp>
      <p:sp>
        <p:nvSpPr>
          <p:cNvPr id="10" name="TextBox 9">
            <a:extLst>
              <a:ext uri="{FF2B5EF4-FFF2-40B4-BE49-F238E27FC236}">
                <a16:creationId xmlns:a16="http://schemas.microsoft.com/office/drawing/2014/main" id="{1397617C-73AF-3A2D-9F61-C633BB0CB0EC}"/>
              </a:ext>
            </a:extLst>
          </p:cNvPr>
          <p:cNvSpPr txBox="1"/>
          <p:nvPr/>
        </p:nvSpPr>
        <p:spPr>
          <a:xfrm>
            <a:off x="8140699" y="1970170"/>
            <a:ext cx="2895599" cy="3693319"/>
          </a:xfrm>
          <a:prstGeom prst="rect">
            <a:avLst/>
          </a:prstGeom>
          <a:noFill/>
        </p:spPr>
        <p:txBody>
          <a:bodyPr wrap="square">
            <a:spAutoFit/>
          </a:bodyPr>
          <a:lstStyle/>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rPr>
              <a:t>Expand awareness activity across </a:t>
            </a:r>
            <a:br>
              <a:rPr kumimoji="0" lang="en-US" sz="1800" b="0" i="0" u="none" strike="noStrike" kern="0" cap="none" spc="0" normalizeH="0" baseline="0" noProof="0" dirty="0">
                <a:ln>
                  <a:noFill/>
                </a:ln>
                <a:solidFill>
                  <a:sysClr val="windowText" lastClr="000000"/>
                </a:solidFill>
                <a:effectLst/>
                <a:uLnTx/>
                <a:uFillTx/>
              </a:rPr>
            </a:br>
            <a:r>
              <a:rPr kumimoji="0" lang="en-US" sz="1800" b="0" i="0" u="none" strike="noStrike" kern="0" cap="none" spc="0" normalizeH="0" baseline="0" noProof="0" dirty="0">
                <a:ln>
                  <a:noFill/>
                </a:ln>
                <a:solidFill>
                  <a:sysClr val="windowText" lastClr="000000"/>
                </a:solidFill>
                <a:effectLst/>
                <a:uLnTx/>
                <a:uFillTx/>
              </a:rPr>
              <a:t>the hospital</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endParaRPr kumimoji="0" lang="en-US" sz="1800" b="0" i="0" u="none" strike="noStrike" kern="0" cap="none" spc="0" normalizeH="0" baseline="0" noProof="0" dirty="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rPr>
              <a:t>Review early outcomes (time to diagnosis, </a:t>
            </a:r>
            <a:br>
              <a:rPr kumimoji="0" lang="en-US" sz="1800" b="0" i="0" u="none" strike="noStrike" kern="0" cap="none" spc="0" normalizeH="0" baseline="0" noProof="0" dirty="0">
                <a:ln>
                  <a:noFill/>
                </a:ln>
                <a:solidFill>
                  <a:sysClr val="windowText" lastClr="000000"/>
                </a:solidFill>
                <a:effectLst/>
                <a:uLnTx/>
                <a:uFillTx/>
              </a:rPr>
            </a:br>
            <a:r>
              <a:rPr kumimoji="0" lang="en-US" sz="1800" b="0" i="0" u="none" strike="noStrike" kern="0" cap="none" spc="0" normalizeH="0" baseline="0" noProof="0" dirty="0">
                <a:ln>
                  <a:noFill/>
                </a:ln>
                <a:solidFill>
                  <a:sysClr val="windowText" lastClr="000000"/>
                </a:solidFill>
                <a:effectLst/>
                <a:uLnTx/>
                <a:uFillTx/>
              </a:rPr>
              <a:t>MDT volumes)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endParaRPr kumimoji="0" lang="en-US" sz="1800" b="0" i="0" u="none" strike="noStrike" kern="0" cap="none" spc="0" normalizeH="0" baseline="0" noProof="0" dirty="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rPr>
              <a:t>Refine pathways based on operational learning</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endParaRPr kumimoji="0" lang="en-US" sz="1800" b="0" i="0" u="none" strike="noStrike" kern="0" cap="none" spc="0" normalizeH="0" baseline="0" noProof="0" dirty="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rPr>
              <a:t>Formalize reporting and audit processes</a:t>
            </a:r>
          </a:p>
        </p:txBody>
      </p:sp>
      <p:cxnSp>
        <p:nvCxnSpPr>
          <p:cNvPr id="6" name="Straight Connector 5">
            <a:extLst>
              <a:ext uri="{FF2B5EF4-FFF2-40B4-BE49-F238E27FC236}">
                <a16:creationId xmlns:a16="http://schemas.microsoft.com/office/drawing/2014/main" id="{F65854E9-8A07-8773-9A8F-D30EE9916C05}"/>
              </a:ext>
              <a:ext uri="{C183D7F6-B498-43B3-948B-1728B52AA6E4}">
                <adec:decorative xmlns:adec="http://schemas.microsoft.com/office/drawing/2017/decorative" val="1"/>
              </a:ext>
            </a:extLst>
          </p:cNvPr>
          <p:cNvCxnSpPr>
            <a:cxnSpLocks/>
          </p:cNvCxnSpPr>
          <p:nvPr/>
        </p:nvCxnSpPr>
        <p:spPr>
          <a:xfrm>
            <a:off x="4316259" y="1243921"/>
            <a:ext cx="0" cy="5080951"/>
          </a:xfrm>
          <a:prstGeom prst="line">
            <a:avLst/>
          </a:prstGeom>
          <a:noFill/>
          <a:ln w="19050" cap="flat" cmpd="sng" algn="ctr">
            <a:solidFill>
              <a:sysClr val="window" lastClr="FFFFFF">
                <a:lumMod val="85000"/>
              </a:sysClr>
            </a:solidFill>
            <a:prstDash val="dash"/>
            <a:round/>
            <a:headEnd type="none" w="med" len="med"/>
            <a:tailEnd type="none" w="med" len="med"/>
          </a:ln>
          <a:effectLst/>
        </p:spPr>
      </p:cxnSp>
      <p:cxnSp>
        <p:nvCxnSpPr>
          <p:cNvPr id="7" name="Straight Connector 6">
            <a:extLst>
              <a:ext uri="{FF2B5EF4-FFF2-40B4-BE49-F238E27FC236}">
                <a16:creationId xmlns:a16="http://schemas.microsoft.com/office/drawing/2014/main" id="{D4C94DCE-A61C-21B5-E25F-E1190F115A47}"/>
              </a:ext>
              <a:ext uri="{C183D7F6-B498-43B3-948B-1728B52AA6E4}">
                <adec:decorative xmlns:adec="http://schemas.microsoft.com/office/drawing/2017/decorative" val="1"/>
              </a:ext>
            </a:extLst>
          </p:cNvPr>
          <p:cNvCxnSpPr>
            <a:cxnSpLocks/>
          </p:cNvCxnSpPr>
          <p:nvPr/>
        </p:nvCxnSpPr>
        <p:spPr>
          <a:xfrm>
            <a:off x="7932500" y="1243921"/>
            <a:ext cx="0" cy="5080951"/>
          </a:xfrm>
          <a:prstGeom prst="line">
            <a:avLst/>
          </a:prstGeom>
          <a:noFill/>
          <a:ln w="19050" cap="flat" cmpd="sng" algn="ctr">
            <a:solidFill>
              <a:sysClr val="window" lastClr="FFFFFF">
                <a:lumMod val="85000"/>
              </a:sysClr>
            </a:solidFill>
            <a:prstDash val="dash"/>
            <a:round/>
            <a:headEnd type="none" w="med" len="med"/>
            <a:tailEnd type="none" w="med" len="med"/>
          </a:ln>
          <a:effectLst/>
        </p:spPr>
      </p:cxnSp>
    </p:spTree>
    <p:extLst>
      <p:ext uri="{BB962C8B-B14F-4D97-AF65-F5344CB8AC3E}">
        <p14:creationId xmlns:p14="http://schemas.microsoft.com/office/powerpoint/2010/main" val="8528498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6EB7E-E6E2-D340-900B-907D34F237A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21385D0-FEF0-ACC6-28DB-7928A6A3AA69}"/>
              </a:ext>
            </a:extLst>
          </p:cNvPr>
          <p:cNvSpPr txBox="1"/>
          <p:nvPr/>
        </p:nvSpPr>
        <p:spPr>
          <a:xfrm>
            <a:off x="2876031" y="210783"/>
            <a:ext cx="8351482" cy="58477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rPr>
              <a:t>Example timelines: pilot and scale</a:t>
            </a:r>
          </a:p>
        </p:txBody>
      </p:sp>
      <p:sp>
        <p:nvSpPr>
          <p:cNvPr id="3" name="Arrow: Pentagon 2">
            <a:extLst>
              <a:ext uri="{FF2B5EF4-FFF2-40B4-BE49-F238E27FC236}">
                <a16:creationId xmlns:a16="http://schemas.microsoft.com/office/drawing/2014/main" id="{EF837B49-5634-C38F-6CE2-EEAFBC412DE5}"/>
              </a:ext>
            </a:extLst>
          </p:cNvPr>
          <p:cNvSpPr/>
          <p:nvPr/>
        </p:nvSpPr>
        <p:spPr>
          <a:xfrm>
            <a:off x="1250374" y="1221424"/>
            <a:ext cx="4800600" cy="483633"/>
          </a:xfrm>
          <a:prstGeom prst="homePlate">
            <a:avLst/>
          </a:prstGeom>
          <a:solidFill>
            <a:sysClr val="window" lastClr="FFFFFF">
              <a:lumMod val="9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latin typeface="Aptos Light"/>
                <a:ea typeface="+mn-ea"/>
                <a:cs typeface="+mn-cs"/>
              </a:rPr>
              <a:t>0–3 months</a:t>
            </a:r>
          </a:p>
        </p:txBody>
      </p:sp>
      <p:sp>
        <p:nvSpPr>
          <p:cNvPr id="6" name="TextBox 5">
            <a:extLst>
              <a:ext uri="{FF2B5EF4-FFF2-40B4-BE49-F238E27FC236}">
                <a16:creationId xmlns:a16="http://schemas.microsoft.com/office/drawing/2014/main" id="{EC2B54E4-8A50-8E0A-1CA3-7029A751E896}"/>
              </a:ext>
            </a:extLst>
          </p:cNvPr>
          <p:cNvSpPr txBox="1"/>
          <p:nvPr/>
        </p:nvSpPr>
        <p:spPr>
          <a:xfrm>
            <a:off x="1250374" y="1945175"/>
            <a:ext cx="4639833" cy="1754326"/>
          </a:xfrm>
          <a:prstGeom prst="rect">
            <a:avLst/>
          </a:prstGeom>
          <a:noFill/>
        </p:spPr>
        <p:txBody>
          <a:bodyPr wrap="square">
            <a:spAutoFit/>
          </a:bodyPr>
          <a:lstStyle/>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prstClr val="black"/>
                </a:solidFill>
                <a:effectLst/>
                <a:uLnTx/>
                <a:uFillTx/>
              </a:rPr>
              <a:t>Limit MDT review to high‑risk or </a:t>
            </a:r>
            <a:br>
              <a:rPr kumimoji="0" lang="en-US" sz="1800" b="0" i="0" u="none" strike="noStrike" kern="0" cap="none" spc="0" normalizeH="0" baseline="0" noProof="0" dirty="0">
                <a:ln>
                  <a:noFill/>
                </a:ln>
                <a:solidFill>
                  <a:prstClr val="black"/>
                </a:solidFill>
                <a:effectLst/>
                <a:uLnTx/>
                <a:uFillTx/>
              </a:rPr>
            </a:br>
            <a:r>
              <a:rPr kumimoji="0" lang="en-US" sz="1800" b="0" i="0" u="none" strike="noStrike" kern="0" cap="none" spc="0" normalizeH="0" baseline="0" noProof="0" dirty="0">
                <a:ln>
                  <a:noFill/>
                </a:ln>
                <a:solidFill>
                  <a:prstClr val="black"/>
                </a:solidFill>
                <a:effectLst/>
                <a:uLnTx/>
                <a:uFillTx/>
              </a:rPr>
              <a:t>complex cases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endParaRPr kumimoji="0" lang="en-US" sz="1800" b="0" i="0" u="none" strike="noStrike" kern="0" cap="none" spc="0" normalizeH="0" baseline="0" noProof="0" dirty="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rPr>
              <a:t>Use existing staff and clinic capacity</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endParaRPr kumimoji="0" lang="en-US" sz="1800" b="0" i="0" u="none" strike="noStrike" kern="0" cap="none" spc="0" normalizeH="0" baseline="0" noProof="0" dirty="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rPr>
              <a:t>Track a small number of core metrics</a:t>
            </a:r>
          </a:p>
        </p:txBody>
      </p:sp>
      <p:sp>
        <p:nvSpPr>
          <p:cNvPr id="4" name="Arrow: Pentagon 3">
            <a:extLst>
              <a:ext uri="{FF2B5EF4-FFF2-40B4-BE49-F238E27FC236}">
                <a16:creationId xmlns:a16="http://schemas.microsoft.com/office/drawing/2014/main" id="{4276A03D-A357-4B3F-2C01-98F4FBB88C07}"/>
              </a:ext>
            </a:extLst>
          </p:cNvPr>
          <p:cNvSpPr/>
          <p:nvPr/>
        </p:nvSpPr>
        <p:spPr>
          <a:xfrm>
            <a:off x="6096000" y="1227774"/>
            <a:ext cx="4800600" cy="483633"/>
          </a:xfrm>
          <a:prstGeom prst="homePlate">
            <a:avLst/>
          </a:prstGeom>
          <a:solidFill>
            <a:srgbClr val="B9FDFE"/>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latin typeface="Aptos Light"/>
                <a:ea typeface="+mn-ea"/>
                <a:cs typeface="+mn-cs"/>
              </a:rPr>
              <a:t>3–6 months</a:t>
            </a:r>
          </a:p>
        </p:txBody>
      </p:sp>
      <p:cxnSp>
        <p:nvCxnSpPr>
          <p:cNvPr id="5" name="Straight Connector 4">
            <a:extLst>
              <a:ext uri="{FF2B5EF4-FFF2-40B4-BE49-F238E27FC236}">
                <a16:creationId xmlns:a16="http://schemas.microsoft.com/office/drawing/2014/main" id="{6D16D861-54EC-B98B-2222-6C9118B5BE5A}"/>
              </a:ext>
              <a:ext uri="{C183D7F6-B498-43B3-948B-1728B52AA6E4}">
                <adec:decorative xmlns:adec="http://schemas.microsoft.com/office/drawing/2017/decorative" val="1"/>
              </a:ext>
            </a:extLst>
          </p:cNvPr>
          <p:cNvCxnSpPr>
            <a:cxnSpLocks/>
          </p:cNvCxnSpPr>
          <p:nvPr/>
        </p:nvCxnSpPr>
        <p:spPr>
          <a:xfrm>
            <a:off x="6065982" y="1227774"/>
            <a:ext cx="0" cy="5080951"/>
          </a:xfrm>
          <a:prstGeom prst="line">
            <a:avLst/>
          </a:prstGeom>
          <a:noFill/>
          <a:ln w="19050" cap="flat" cmpd="sng" algn="ctr">
            <a:solidFill>
              <a:sysClr val="window" lastClr="FFFFFF">
                <a:lumMod val="85000"/>
              </a:sysClr>
            </a:solidFill>
            <a:prstDash val="dash"/>
            <a:round/>
            <a:headEnd type="none" w="med" len="med"/>
            <a:tailEnd type="none" w="med" len="med"/>
          </a:ln>
          <a:effectLst/>
        </p:spPr>
      </p:cxnSp>
      <p:sp>
        <p:nvSpPr>
          <p:cNvPr id="7" name="TextBox 6">
            <a:extLst>
              <a:ext uri="{FF2B5EF4-FFF2-40B4-BE49-F238E27FC236}">
                <a16:creationId xmlns:a16="http://schemas.microsoft.com/office/drawing/2014/main" id="{940D659A-1F8F-B985-39CD-792CB33E87B2}"/>
              </a:ext>
            </a:extLst>
          </p:cNvPr>
          <p:cNvSpPr txBox="1"/>
          <p:nvPr/>
        </p:nvSpPr>
        <p:spPr>
          <a:xfrm>
            <a:off x="6241758" y="1945175"/>
            <a:ext cx="4502442" cy="2031325"/>
          </a:xfrm>
          <a:prstGeom prst="rect">
            <a:avLst/>
          </a:prstGeom>
          <a:noFill/>
        </p:spPr>
        <p:txBody>
          <a:bodyPr wrap="square">
            <a:spAutoFit/>
          </a:bodyPr>
          <a:lstStyle/>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rPr>
              <a:t>Expand referral criteria and case volume</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endParaRPr kumimoji="0" lang="en-US" sz="1800" b="0" i="0" u="none" strike="noStrike" kern="0" cap="none" spc="0" normalizeH="0" baseline="0" noProof="0" dirty="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rPr>
              <a:t>Strengthen coordination support by recruiting a nurse coordinator </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endParaRPr kumimoji="0" lang="en-US" sz="1800" b="0" i="0" u="none" strike="noStrike" kern="0" cap="none" spc="0" normalizeH="0" baseline="0" noProof="0" dirty="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rPr>
              <a:t>Formalize service within governance structures</a:t>
            </a:r>
          </a:p>
        </p:txBody>
      </p:sp>
    </p:spTree>
    <p:extLst>
      <p:ext uri="{BB962C8B-B14F-4D97-AF65-F5344CB8AC3E}">
        <p14:creationId xmlns:p14="http://schemas.microsoft.com/office/powerpoint/2010/main" val="39636465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6744F-89FC-ECA0-D85B-350F65AE308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59D4838-0713-1E7F-AFF7-58E3F4CC58EF}"/>
              </a:ext>
            </a:extLst>
          </p:cNvPr>
          <p:cNvSpPr txBox="1"/>
          <p:nvPr/>
        </p:nvSpPr>
        <p:spPr>
          <a:xfrm>
            <a:off x="2880062" y="107371"/>
            <a:ext cx="8204080" cy="1077218"/>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rPr>
              <a:t>Challenges and opportunities at </a:t>
            </a:r>
            <a:br>
              <a:rPr kumimoji="0" lang="en-US" sz="3200" b="0" i="0" u="none" strike="noStrike" kern="0" cap="none" spc="0" normalizeH="0" baseline="0" noProof="0" dirty="0">
                <a:ln>
                  <a:noFill/>
                </a:ln>
                <a:solidFill>
                  <a:prstClr val="black"/>
                </a:solidFill>
                <a:effectLst/>
                <a:uLnTx/>
                <a:uFillTx/>
              </a:rPr>
            </a:br>
            <a:r>
              <a:rPr kumimoji="0" lang="en-US" sz="3200" b="0" i="0" u="none" strike="noStrike" kern="0" cap="none" spc="0" normalizeH="0" baseline="0" noProof="0" dirty="0">
                <a:ln>
                  <a:noFill/>
                </a:ln>
                <a:solidFill>
                  <a:prstClr val="black"/>
                </a:solidFill>
                <a:effectLst/>
                <a:uLnTx/>
                <a:uFillTx/>
              </a:rPr>
              <a:t>[Institution Name]</a:t>
            </a:r>
          </a:p>
        </p:txBody>
      </p:sp>
      <p:graphicFrame>
        <p:nvGraphicFramePr>
          <p:cNvPr id="3" name="Table 2">
            <a:extLst>
              <a:ext uri="{FF2B5EF4-FFF2-40B4-BE49-F238E27FC236}">
                <a16:creationId xmlns:a16="http://schemas.microsoft.com/office/drawing/2014/main" id="{913429F4-B6EC-F399-C52E-32C34DD4956C}"/>
              </a:ext>
            </a:extLst>
          </p:cNvPr>
          <p:cNvGraphicFramePr>
            <a:graphicFrameLocks noGrp="1"/>
          </p:cNvGraphicFramePr>
          <p:nvPr>
            <p:extLst>
              <p:ext uri="{D42A27DB-BD31-4B8C-83A1-F6EECF244321}">
                <p14:modId xmlns:p14="http://schemas.microsoft.com/office/powerpoint/2010/main" val="975221188"/>
              </p:ext>
            </p:extLst>
          </p:nvPr>
        </p:nvGraphicFramePr>
        <p:xfrm>
          <a:off x="338138" y="1294709"/>
          <a:ext cx="11515724" cy="5455920"/>
        </p:xfrm>
        <a:graphic>
          <a:graphicData uri="http://schemas.openxmlformats.org/drawingml/2006/table">
            <a:tbl>
              <a:tblPr firstRow="1" bandRow="1"/>
              <a:tblGrid>
                <a:gridCol w="5757862">
                  <a:extLst>
                    <a:ext uri="{9D8B030D-6E8A-4147-A177-3AD203B41FA5}">
                      <a16:colId xmlns:a16="http://schemas.microsoft.com/office/drawing/2014/main" val="2766523281"/>
                    </a:ext>
                  </a:extLst>
                </a:gridCol>
                <a:gridCol w="5757862">
                  <a:extLst>
                    <a:ext uri="{9D8B030D-6E8A-4147-A177-3AD203B41FA5}">
                      <a16:colId xmlns:a16="http://schemas.microsoft.com/office/drawing/2014/main" val="4253903795"/>
                    </a:ext>
                  </a:extLst>
                </a:gridCol>
              </a:tblGrid>
              <a:tr h="262950">
                <a:tc>
                  <a:txBody>
                    <a:bodyPr/>
                    <a:lstStyle>
                      <a:lvl1pPr marL="0" algn="l" defTabSz="914400" rtl="0" eaLnBrk="1" latinLnBrk="0" hangingPunct="1">
                        <a:defRPr sz="1800" b="1" kern="1200">
                          <a:solidFill>
                            <a:schemeClr val="lt1"/>
                          </a:solidFill>
                          <a:latin typeface="Aptos Light"/>
                        </a:defRPr>
                      </a:lvl1pPr>
                      <a:lvl2pPr marL="457200" algn="l" defTabSz="914400" rtl="0" eaLnBrk="1" latinLnBrk="0" hangingPunct="1">
                        <a:defRPr sz="1800" b="1" kern="1200">
                          <a:solidFill>
                            <a:schemeClr val="lt1"/>
                          </a:solidFill>
                          <a:latin typeface="Aptos Light"/>
                        </a:defRPr>
                      </a:lvl2pPr>
                      <a:lvl3pPr marL="914400" algn="l" defTabSz="914400" rtl="0" eaLnBrk="1" latinLnBrk="0" hangingPunct="1">
                        <a:defRPr sz="1800" b="1" kern="1200">
                          <a:solidFill>
                            <a:schemeClr val="lt1"/>
                          </a:solidFill>
                          <a:latin typeface="Aptos Light"/>
                        </a:defRPr>
                      </a:lvl3pPr>
                      <a:lvl4pPr marL="1371600" algn="l" defTabSz="914400" rtl="0" eaLnBrk="1" latinLnBrk="0" hangingPunct="1">
                        <a:defRPr sz="1800" b="1" kern="1200">
                          <a:solidFill>
                            <a:schemeClr val="lt1"/>
                          </a:solidFill>
                          <a:latin typeface="Aptos Light"/>
                        </a:defRPr>
                      </a:lvl4pPr>
                      <a:lvl5pPr marL="1828800" algn="l" defTabSz="914400" rtl="0" eaLnBrk="1" latinLnBrk="0" hangingPunct="1">
                        <a:defRPr sz="1800" b="1" kern="1200">
                          <a:solidFill>
                            <a:schemeClr val="lt1"/>
                          </a:solidFill>
                          <a:latin typeface="Aptos Light"/>
                        </a:defRPr>
                      </a:lvl5pPr>
                      <a:lvl6pPr marL="2286000" algn="l" defTabSz="914400" rtl="0" eaLnBrk="1" latinLnBrk="0" hangingPunct="1">
                        <a:defRPr sz="1800" b="1" kern="1200">
                          <a:solidFill>
                            <a:schemeClr val="lt1"/>
                          </a:solidFill>
                          <a:latin typeface="Aptos Light"/>
                        </a:defRPr>
                      </a:lvl6pPr>
                      <a:lvl7pPr marL="2743200" algn="l" defTabSz="914400" rtl="0" eaLnBrk="1" latinLnBrk="0" hangingPunct="1">
                        <a:defRPr sz="1800" b="1" kern="1200">
                          <a:solidFill>
                            <a:schemeClr val="lt1"/>
                          </a:solidFill>
                          <a:latin typeface="Aptos Light"/>
                        </a:defRPr>
                      </a:lvl7pPr>
                      <a:lvl8pPr marL="3200400" algn="l" defTabSz="914400" rtl="0" eaLnBrk="1" latinLnBrk="0" hangingPunct="1">
                        <a:defRPr sz="1800" b="1" kern="1200">
                          <a:solidFill>
                            <a:schemeClr val="lt1"/>
                          </a:solidFill>
                          <a:latin typeface="Aptos Light"/>
                        </a:defRPr>
                      </a:lvl8pPr>
                      <a:lvl9pPr marL="3657600" algn="l" defTabSz="914400" rtl="0" eaLnBrk="1" latinLnBrk="0" hangingPunct="1">
                        <a:defRPr sz="1800" b="1" kern="1200">
                          <a:solidFill>
                            <a:schemeClr val="lt1"/>
                          </a:solidFill>
                          <a:latin typeface="Aptos Light"/>
                        </a:defRPr>
                      </a:lvl9pPr>
                    </a:lstStyle>
                    <a:p>
                      <a:r>
                        <a:rPr lang="en-US" noProof="0" dirty="0">
                          <a:solidFill>
                            <a:schemeClr val="tx1"/>
                          </a:solidFill>
                        </a:rPr>
                        <a:t>Challenges</a:t>
                      </a:r>
                      <a:r>
                        <a:rPr lang="en-US" noProof="0" dirty="0"/>
                        <a:t> </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9DDE9"/>
                    </a:solidFill>
                  </a:tcPr>
                </a:tc>
                <a:tc>
                  <a:txBody>
                    <a:bodyPr/>
                    <a:lstStyle>
                      <a:lvl1pPr marL="0" algn="l" defTabSz="914400" rtl="0" eaLnBrk="1" latinLnBrk="0" hangingPunct="1">
                        <a:defRPr sz="1800" b="1" kern="1200">
                          <a:solidFill>
                            <a:schemeClr val="lt1"/>
                          </a:solidFill>
                          <a:latin typeface="Aptos Light"/>
                        </a:defRPr>
                      </a:lvl1pPr>
                      <a:lvl2pPr marL="457200" algn="l" defTabSz="914400" rtl="0" eaLnBrk="1" latinLnBrk="0" hangingPunct="1">
                        <a:defRPr sz="1800" b="1" kern="1200">
                          <a:solidFill>
                            <a:schemeClr val="lt1"/>
                          </a:solidFill>
                          <a:latin typeface="Aptos Light"/>
                        </a:defRPr>
                      </a:lvl2pPr>
                      <a:lvl3pPr marL="914400" algn="l" defTabSz="914400" rtl="0" eaLnBrk="1" latinLnBrk="0" hangingPunct="1">
                        <a:defRPr sz="1800" b="1" kern="1200">
                          <a:solidFill>
                            <a:schemeClr val="lt1"/>
                          </a:solidFill>
                          <a:latin typeface="Aptos Light"/>
                        </a:defRPr>
                      </a:lvl3pPr>
                      <a:lvl4pPr marL="1371600" algn="l" defTabSz="914400" rtl="0" eaLnBrk="1" latinLnBrk="0" hangingPunct="1">
                        <a:defRPr sz="1800" b="1" kern="1200">
                          <a:solidFill>
                            <a:schemeClr val="lt1"/>
                          </a:solidFill>
                          <a:latin typeface="Aptos Light"/>
                        </a:defRPr>
                      </a:lvl4pPr>
                      <a:lvl5pPr marL="1828800" algn="l" defTabSz="914400" rtl="0" eaLnBrk="1" latinLnBrk="0" hangingPunct="1">
                        <a:defRPr sz="1800" b="1" kern="1200">
                          <a:solidFill>
                            <a:schemeClr val="lt1"/>
                          </a:solidFill>
                          <a:latin typeface="Aptos Light"/>
                        </a:defRPr>
                      </a:lvl5pPr>
                      <a:lvl6pPr marL="2286000" algn="l" defTabSz="914400" rtl="0" eaLnBrk="1" latinLnBrk="0" hangingPunct="1">
                        <a:defRPr sz="1800" b="1" kern="1200">
                          <a:solidFill>
                            <a:schemeClr val="lt1"/>
                          </a:solidFill>
                          <a:latin typeface="Aptos Light"/>
                        </a:defRPr>
                      </a:lvl6pPr>
                      <a:lvl7pPr marL="2743200" algn="l" defTabSz="914400" rtl="0" eaLnBrk="1" latinLnBrk="0" hangingPunct="1">
                        <a:defRPr sz="1800" b="1" kern="1200">
                          <a:solidFill>
                            <a:schemeClr val="lt1"/>
                          </a:solidFill>
                          <a:latin typeface="Aptos Light"/>
                        </a:defRPr>
                      </a:lvl7pPr>
                      <a:lvl8pPr marL="3200400" algn="l" defTabSz="914400" rtl="0" eaLnBrk="1" latinLnBrk="0" hangingPunct="1">
                        <a:defRPr sz="1800" b="1" kern="1200">
                          <a:solidFill>
                            <a:schemeClr val="lt1"/>
                          </a:solidFill>
                          <a:latin typeface="Aptos Light"/>
                        </a:defRPr>
                      </a:lvl8pPr>
                      <a:lvl9pPr marL="3657600" algn="l" defTabSz="914400" rtl="0" eaLnBrk="1" latinLnBrk="0" hangingPunct="1">
                        <a:defRPr sz="1800" b="1" kern="1200">
                          <a:solidFill>
                            <a:schemeClr val="lt1"/>
                          </a:solidFill>
                          <a:latin typeface="Aptos Light"/>
                        </a:defRPr>
                      </a:lvl9pPr>
                    </a:lstStyle>
                    <a:p>
                      <a:r>
                        <a:rPr lang="en-US" b="1" noProof="0" dirty="0">
                          <a:solidFill>
                            <a:schemeClr val="tx1"/>
                          </a:solidFill>
                        </a:rPr>
                        <a:t>Opportunities</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09DDE9"/>
                    </a:solidFill>
                  </a:tcPr>
                </a:tc>
                <a:extLst>
                  <a:ext uri="{0D108BD9-81ED-4DB2-BD59-A6C34878D82A}">
                    <a16:rowId xmlns:a16="http://schemas.microsoft.com/office/drawing/2014/main" val="2894483053"/>
                  </a:ext>
                </a:extLst>
              </a:tr>
              <a:tr h="370840">
                <a:tc>
                  <a:txBody>
                    <a:bodyPr/>
                    <a:lstStyle>
                      <a:lvl1pPr marL="0" algn="l" defTabSz="914400" rtl="0" eaLnBrk="1" latinLnBrk="0" hangingPunct="1">
                        <a:defRPr sz="1800" kern="1200">
                          <a:solidFill>
                            <a:schemeClr val="dk1"/>
                          </a:solidFill>
                          <a:latin typeface="Aptos Light"/>
                        </a:defRPr>
                      </a:lvl1pPr>
                      <a:lvl2pPr marL="457200" algn="l" defTabSz="914400" rtl="0" eaLnBrk="1" latinLnBrk="0" hangingPunct="1">
                        <a:defRPr sz="1800" kern="1200">
                          <a:solidFill>
                            <a:schemeClr val="dk1"/>
                          </a:solidFill>
                          <a:latin typeface="Aptos Light"/>
                        </a:defRPr>
                      </a:lvl2pPr>
                      <a:lvl3pPr marL="914400" algn="l" defTabSz="914400" rtl="0" eaLnBrk="1" latinLnBrk="0" hangingPunct="1">
                        <a:defRPr sz="1800" kern="1200">
                          <a:solidFill>
                            <a:schemeClr val="dk1"/>
                          </a:solidFill>
                          <a:latin typeface="Aptos Light"/>
                        </a:defRPr>
                      </a:lvl3pPr>
                      <a:lvl4pPr marL="1371600" algn="l" defTabSz="914400" rtl="0" eaLnBrk="1" latinLnBrk="0" hangingPunct="1">
                        <a:defRPr sz="1800" kern="1200">
                          <a:solidFill>
                            <a:schemeClr val="dk1"/>
                          </a:solidFill>
                          <a:latin typeface="Aptos Light"/>
                        </a:defRPr>
                      </a:lvl4pPr>
                      <a:lvl5pPr marL="1828800" algn="l" defTabSz="914400" rtl="0" eaLnBrk="1" latinLnBrk="0" hangingPunct="1">
                        <a:defRPr sz="1800" kern="1200">
                          <a:solidFill>
                            <a:schemeClr val="dk1"/>
                          </a:solidFill>
                          <a:latin typeface="Aptos Light"/>
                        </a:defRPr>
                      </a:lvl5pPr>
                      <a:lvl6pPr marL="2286000" algn="l" defTabSz="914400" rtl="0" eaLnBrk="1" latinLnBrk="0" hangingPunct="1">
                        <a:defRPr sz="1800" kern="1200">
                          <a:solidFill>
                            <a:schemeClr val="dk1"/>
                          </a:solidFill>
                          <a:latin typeface="Aptos Light"/>
                        </a:defRPr>
                      </a:lvl6pPr>
                      <a:lvl7pPr marL="2743200" algn="l" defTabSz="914400" rtl="0" eaLnBrk="1" latinLnBrk="0" hangingPunct="1">
                        <a:defRPr sz="1800" kern="1200">
                          <a:solidFill>
                            <a:schemeClr val="dk1"/>
                          </a:solidFill>
                          <a:latin typeface="Aptos Light"/>
                        </a:defRPr>
                      </a:lvl7pPr>
                      <a:lvl8pPr marL="3200400" algn="l" defTabSz="914400" rtl="0" eaLnBrk="1" latinLnBrk="0" hangingPunct="1">
                        <a:defRPr sz="1800" kern="1200">
                          <a:solidFill>
                            <a:schemeClr val="dk1"/>
                          </a:solidFill>
                          <a:latin typeface="Aptos Light"/>
                        </a:defRPr>
                      </a:lvl8pPr>
                      <a:lvl9pPr marL="3657600" algn="l" defTabSz="914400" rtl="0" eaLnBrk="1" latinLnBrk="0" hangingPunct="1">
                        <a:defRPr sz="1800" kern="1200">
                          <a:solidFill>
                            <a:schemeClr val="dk1"/>
                          </a:solidFill>
                          <a:latin typeface="Aptos Light"/>
                        </a:defRPr>
                      </a:lvl9pPr>
                    </a:lstStyle>
                    <a:p>
                      <a:r>
                        <a:rPr lang="en-US" sz="1600" noProof="0" dirty="0"/>
                        <a:t>Recruiting and retaining specialist staff</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dk1"/>
                          </a:solidFill>
                          <a:latin typeface="Aptos Light"/>
                        </a:defRPr>
                      </a:lvl1pPr>
                      <a:lvl2pPr marL="457200" algn="l" defTabSz="914400" rtl="0" eaLnBrk="1" latinLnBrk="0" hangingPunct="1">
                        <a:defRPr sz="1800" kern="1200">
                          <a:solidFill>
                            <a:schemeClr val="dk1"/>
                          </a:solidFill>
                          <a:latin typeface="Aptos Light"/>
                        </a:defRPr>
                      </a:lvl2pPr>
                      <a:lvl3pPr marL="914400" algn="l" defTabSz="914400" rtl="0" eaLnBrk="1" latinLnBrk="0" hangingPunct="1">
                        <a:defRPr sz="1800" kern="1200">
                          <a:solidFill>
                            <a:schemeClr val="dk1"/>
                          </a:solidFill>
                          <a:latin typeface="Aptos Light"/>
                        </a:defRPr>
                      </a:lvl3pPr>
                      <a:lvl4pPr marL="1371600" algn="l" defTabSz="914400" rtl="0" eaLnBrk="1" latinLnBrk="0" hangingPunct="1">
                        <a:defRPr sz="1800" kern="1200">
                          <a:solidFill>
                            <a:schemeClr val="dk1"/>
                          </a:solidFill>
                          <a:latin typeface="Aptos Light"/>
                        </a:defRPr>
                      </a:lvl4pPr>
                      <a:lvl5pPr marL="1828800" algn="l" defTabSz="914400" rtl="0" eaLnBrk="1" latinLnBrk="0" hangingPunct="1">
                        <a:defRPr sz="1800" kern="1200">
                          <a:solidFill>
                            <a:schemeClr val="dk1"/>
                          </a:solidFill>
                          <a:latin typeface="Aptos Light"/>
                        </a:defRPr>
                      </a:lvl5pPr>
                      <a:lvl6pPr marL="2286000" algn="l" defTabSz="914400" rtl="0" eaLnBrk="1" latinLnBrk="0" hangingPunct="1">
                        <a:defRPr sz="1800" kern="1200">
                          <a:solidFill>
                            <a:schemeClr val="dk1"/>
                          </a:solidFill>
                          <a:latin typeface="Aptos Light"/>
                        </a:defRPr>
                      </a:lvl6pPr>
                      <a:lvl7pPr marL="2743200" algn="l" defTabSz="914400" rtl="0" eaLnBrk="1" latinLnBrk="0" hangingPunct="1">
                        <a:defRPr sz="1800" kern="1200">
                          <a:solidFill>
                            <a:schemeClr val="dk1"/>
                          </a:solidFill>
                          <a:latin typeface="Aptos Light"/>
                        </a:defRPr>
                      </a:lvl7pPr>
                      <a:lvl8pPr marL="3200400" algn="l" defTabSz="914400" rtl="0" eaLnBrk="1" latinLnBrk="0" hangingPunct="1">
                        <a:defRPr sz="1800" kern="1200">
                          <a:solidFill>
                            <a:schemeClr val="dk1"/>
                          </a:solidFill>
                          <a:latin typeface="Aptos Light"/>
                        </a:defRPr>
                      </a:lvl8pPr>
                      <a:lvl9pPr marL="3657600" algn="l" defTabSz="914400" rtl="0" eaLnBrk="1" latinLnBrk="0" hangingPunct="1">
                        <a:defRPr sz="1800" kern="1200">
                          <a:solidFill>
                            <a:schemeClr val="dk1"/>
                          </a:solidFill>
                          <a:latin typeface="Aptos Light"/>
                        </a:defRPr>
                      </a:lvl9pPr>
                    </a:lstStyle>
                    <a:p>
                      <a:r>
                        <a:rPr lang="en-US" sz="1600" noProof="0" dirty="0"/>
                        <a:t>Positioning the center as a specialist service of excellence, supporting staff retention through defined roles and professional development</a:t>
                      </a:r>
                    </a:p>
                  </a:txBody>
                  <a:tcPr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1171641132"/>
                  </a:ext>
                </a:extLst>
              </a:tr>
              <a:tr h="370840">
                <a:tc>
                  <a:txBody>
                    <a:bodyPr/>
                    <a:lstStyle>
                      <a:lvl1pPr marL="0" algn="l" defTabSz="914400" rtl="0" eaLnBrk="1" latinLnBrk="0" hangingPunct="1">
                        <a:defRPr sz="1800" kern="1200">
                          <a:solidFill>
                            <a:schemeClr val="dk1"/>
                          </a:solidFill>
                          <a:latin typeface="Aptos Light"/>
                        </a:defRPr>
                      </a:lvl1pPr>
                      <a:lvl2pPr marL="457200" algn="l" defTabSz="914400" rtl="0" eaLnBrk="1" latinLnBrk="0" hangingPunct="1">
                        <a:defRPr sz="1800" kern="1200">
                          <a:solidFill>
                            <a:schemeClr val="dk1"/>
                          </a:solidFill>
                          <a:latin typeface="Aptos Light"/>
                        </a:defRPr>
                      </a:lvl2pPr>
                      <a:lvl3pPr marL="914400" algn="l" defTabSz="914400" rtl="0" eaLnBrk="1" latinLnBrk="0" hangingPunct="1">
                        <a:defRPr sz="1800" kern="1200">
                          <a:solidFill>
                            <a:schemeClr val="dk1"/>
                          </a:solidFill>
                          <a:latin typeface="Aptos Light"/>
                        </a:defRPr>
                      </a:lvl3pPr>
                      <a:lvl4pPr marL="1371600" algn="l" defTabSz="914400" rtl="0" eaLnBrk="1" latinLnBrk="0" hangingPunct="1">
                        <a:defRPr sz="1800" kern="1200">
                          <a:solidFill>
                            <a:schemeClr val="dk1"/>
                          </a:solidFill>
                          <a:latin typeface="Aptos Light"/>
                        </a:defRPr>
                      </a:lvl4pPr>
                      <a:lvl5pPr marL="1828800" algn="l" defTabSz="914400" rtl="0" eaLnBrk="1" latinLnBrk="0" hangingPunct="1">
                        <a:defRPr sz="1800" kern="1200">
                          <a:solidFill>
                            <a:schemeClr val="dk1"/>
                          </a:solidFill>
                          <a:latin typeface="Aptos Light"/>
                        </a:defRPr>
                      </a:lvl5pPr>
                      <a:lvl6pPr marL="2286000" algn="l" defTabSz="914400" rtl="0" eaLnBrk="1" latinLnBrk="0" hangingPunct="1">
                        <a:defRPr sz="1800" kern="1200">
                          <a:solidFill>
                            <a:schemeClr val="dk1"/>
                          </a:solidFill>
                          <a:latin typeface="Aptos Light"/>
                        </a:defRPr>
                      </a:lvl6pPr>
                      <a:lvl7pPr marL="2743200" algn="l" defTabSz="914400" rtl="0" eaLnBrk="1" latinLnBrk="0" hangingPunct="1">
                        <a:defRPr sz="1800" kern="1200">
                          <a:solidFill>
                            <a:schemeClr val="dk1"/>
                          </a:solidFill>
                          <a:latin typeface="Aptos Light"/>
                        </a:defRPr>
                      </a:lvl7pPr>
                      <a:lvl8pPr marL="3200400" algn="l" defTabSz="914400" rtl="0" eaLnBrk="1" latinLnBrk="0" hangingPunct="1">
                        <a:defRPr sz="1800" kern="1200">
                          <a:solidFill>
                            <a:schemeClr val="dk1"/>
                          </a:solidFill>
                          <a:latin typeface="Aptos Light"/>
                        </a:defRPr>
                      </a:lvl8pPr>
                      <a:lvl9pPr marL="3657600" algn="l" defTabSz="914400" rtl="0" eaLnBrk="1" latinLnBrk="0" hangingPunct="1">
                        <a:defRPr sz="1800" kern="1200">
                          <a:solidFill>
                            <a:schemeClr val="dk1"/>
                          </a:solidFill>
                          <a:latin typeface="Aptos Light"/>
                        </a:defRPr>
                      </a:lvl9pPr>
                    </a:lstStyle>
                    <a:p>
                      <a:r>
                        <a:rPr lang="en-US" sz="1600" noProof="0" dirty="0"/>
                        <a:t>High‑cost specialized technologies for diagnosis and monitoring</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dk1"/>
                          </a:solidFill>
                          <a:latin typeface="Aptos Light"/>
                        </a:defRPr>
                      </a:lvl1pPr>
                      <a:lvl2pPr marL="457200" algn="l" defTabSz="914400" rtl="0" eaLnBrk="1" latinLnBrk="0" hangingPunct="1">
                        <a:defRPr sz="1800" kern="1200">
                          <a:solidFill>
                            <a:schemeClr val="dk1"/>
                          </a:solidFill>
                          <a:latin typeface="Aptos Light"/>
                        </a:defRPr>
                      </a:lvl2pPr>
                      <a:lvl3pPr marL="914400" algn="l" defTabSz="914400" rtl="0" eaLnBrk="1" latinLnBrk="0" hangingPunct="1">
                        <a:defRPr sz="1800" kern="1200">
                          <a:solidFill>
                            <a:schemeClr val="dk1"/>
                          </a:solidFill>
                          <a:latin typeface="Aptos Light"/>
                        </a:defRPr>
                      </a:lvl3pPr>
                      <a:lvl4pPr marL="1371600" algn="l" defTabSz="914400" rtl="0" eaLnBrk="1" latinLnBrk="0" hangingPunct="1">
                        <a:defRPr sz="1800" kern="1200">
                          <a:solidFill>
                            <a:schemeClr val="dk1"/>
                          </a:solidFill>
                          <a:latin typeface="Aptos Light"/>
                        </a:defRPr>
                      </a:lvl4pPr>
                      <a:lvl5pPr marL="1828800" algn="l" defTabSz="914400" rtl="0" eaLnBrk="1" latinLnBrk="0" hangingPunct="1">
                        <a:defRPr sz="1800" kern="1200">
                          <a:solidFill>
                            <a:schemeClr val="dk1"/>
                          </a:solidFill>
                          <a:latin typeface="Aptos Light"/>
                        </a:defRPr>
                      </a:lvl5pPr>
                      <a:lvl6pPr marL="2286000" algn="l" defTabSz="914400" rtl="0" eaLnBrk="1" latinLnBrk="0" hangingPunct="1">
                        <a:defRPr sz="1800" kern="1200">
                          <a:solidFill>
                            <a:schemeClr val="dk1"/>
                          </a:solidFill>
                          <a:latin typeface="Aptos Light"/>
                        </a:defRPr>
                      </a:lvl6pPr>
                      <a:lvl7pPr marL="2743200" algn="l" defTabSz="914400" rtl="0" eaLnBrk="1" latinLnBrk="0" hangingPunct="1">
                        <a:defRPr sz="1800" kern="1200">
                          <a:solidFill>
                            <a:schemeClr val="dk1"/>
                          </a:solidFill>
                          <a:latin typeface="Aptos Light"/>
                        </a:defRPr>
                      </a:lvl7pPr>
                      <a:lvl8pPr marL="3200400" algn="l" defTabSz="914400" rtl="0" eaLnBrk="1" latinLnBrk="0" hangingPunct="1">
                        <a:defRPr sz="1800" kern="1200">
                          <a:solidFill>
                            <a:schemeClr val="dk1"/>
                          </a:solidFill>
                          <a:latin typeface="Aptos Light"/>
                        </a:defRPr>
                      </a:lvl8pPr>
                      <a:lvl9pPr marL="3657600" algn="l" defTabSz="914400" rtl="0" eaLnBrk="1" latinLnBrk="0" hangingPunct="1">
                        <a:defRPr sz="1800" kern="1200">
                          <a:solidFill>
                            <a:schemeClr val="dk1"/>
                          </a:solidFill>
                          <a:latin typeface="Aptos Light"/>
                        </a:defRPr>
                      </a:lvl9pPr>
                    </a:lstStyle>
                    <a:p>
                      <a:r>
                        <a:rPr lang="en-US" sz="1600" noProof="0" dirty="0"/>
                        <a:t>Standardizing pathways and MDT oversight enable more appropriate and targeted use of diagnostics, improving value and reducing duplication of tests</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3544718894"/>
                  </a:ext>
                </a:extLst>
              </a:tr>
              <a:tr h="370840">
                <a:tc>
                  <a:txBody>
                    <a:bodyPr/>
                    <a:lstStyle>
                      <a:lvl1pPr marL="0" algn="l" defTabSz="914400" rtl="0" eaLnBrk="1" latinLnBrk="0" hangingPunct="1">
                        <a:defRPr sz="1800" kern="1200">
                          <a:solidFill>
                            <a:schemeClr val="dk1"/>
                          </a:solidFill>
                          <a:latin typeface="Aptos Light"/>
                        </a:defRPr>
                      </a:lvl1pPr>
                      <a:lvl2pPr marL="457200" algn="l" defTabSz="914400" rtl="0" eaLnBrk="1" latinLnBrk="0" hangingPunct="1">
                        <a:defRPr sz="1800" kern="1200">
                          <a:solidFill>
                            <a:schemeClr val="dk1"/>
                          </a:solidFill>
                          <a:latin typeface="Aptos Light"/>
                        </a:defRPr>
                      </a:lvl2pPr>
                      <a:lvl3pPr marL="914400" algn="l" defTabSz="914400" rtl="0" eaLnBrk="1" latinLnBrk="0" hangingPunct="1">
                        <a:defRPr sz="1800" kern="1200">
                          <a:solidFill>
                            <a:schemeClr val="dk1"/>
                          </a:solidFill>
                          <a:latin typeface="Aptos Light"/>
                        </a:defRPr>
                      </a:lvl3pPr>
                      <a:lvl4pPr marL="1371600" algn="l" defTabSz="914400" rtl="0" eaLnBrk="1" latinLnBrk="0" hangingPunct="1">
                        <a:defRPr sz="1800" kern="1200">
                          <a:solidFill>
                            <a:schemeClr val="dk1"/>
                          </a:solidFill>
                          <a:latin typeface="Aptos Light"/>
                        </a:defRPr>
                      </a:lvl4pPr>
                      <a:lvl5pPr marL="1828800" algn="l" defTabSz="914400" rtl="0" eaLnBrk="1" latinLnBrk="0" hangingPunct="1">
                        <a:defRPr sz="1800" kern="1200">
                          <a:solidFill>
                            <a:schemeClr val="dk1"/>
                          </a:solidFill>
                          <a:latin typeface="Aptos Light"/>
                        </a:defRPr>
                      </a:lvl5pPr>
                      <a:lvl6pPr marL="2286000" algn="l" defTabSz="914400" rtl="0" eaLnBrk="1" latinLnBrk="0" hangingPunct="1">
                        <a:defRPr sz="1800" kern="1200">
                          <a:solidFill>
                            <a:schemeClr val="dk1"/>
                          </a:solidFill>
                          <a:latin typeface="Aptos Light"/>
                        </a:defRPr>
                      </a:lvl6pPr>
                      <a:lvl7pPr marL="2743200" algn="l" defTabSz="914400" rtl="0" eaLnBrk="1" latinLnBrk="0" hangingPunct="1">
                        <a:defRPr sz="1800" kern="1200">
                          <a:solidFill>
                            <a:schemeClr val="dk1"/>
                          </a:solidFill>
                          <a:latin typeface="Aptos Light"/>
                        </a:defRPr>
                      </a:lvl7pPr>
                      <a:lvl8pPr marL="3200400" algn="l" defTabSz="914400" rtl="0" eaLnBrk="1" latinLnBrk="0" hangingPunct="1">
                        <a:defRPr sz="1800" kern="1200">
                          <a:solidFill>
                            <a:schemeClr val="dk1"/>
                          </a:solidFill>
                          <a:latin typeface="Aptos Light"/>
                        </a:defRPr>
                      </a:lvl8pPr>
                      <a:lvl9pPr marL="3657600" algn="l" defTabSz="914400" rtl="0" eaLnBrk="1" latinLnBrk="0" hangingPunct="1">
                        <a:defRPr sz="1800" kern="1200">
                          <a:solidFill>
                            <a:schemeClr val="dk1"/>
                          </a:solidFill>
                          <a:latin typeface="Aptos Light"/>
                        </a:defRPr>
                      </a:lvl9pPr>
                    </a:lstStyle>
                    <a:p>
                      <a:r>
                        <a:rPr lang="en-US" sz="1600" noProof="0" dirty="0"/>
                        <a:t>Limited local experience with amyloidosis</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dk1"/>
                          </a:solidFill>
                          <a:latin typeface="Aptos Light"/>
                        </a:defRPr>
                      </a:lvl1pPr>
                      <a:lvl2pPr marL="457200" algn="l" defTabSz="914400" rtl="0" eaLnBrk="1" latinLnBrk="0" hangingPunct="1">
                        <a:defRPr sz="1800" kern="1200">
                          <a:solidFill>
                            <a:schemeClr val="dk1"/>
                          </a:solidFill>
                          <a:latin typeface="Aptos Light"/>
                        </a:defRPr>
                      </a:lvl2pPr>
                      <a:lvl3pPr marL="914400" algn="l" defTabSz="914400" rtl="0" eaLnBrk="1" latinLnBrk="0" hangingPunct="1">
                        <a:defRPr sz="1800" kern="1200">
                          <a:solidFill>
                            <a:schemeClr val="dk1"/>
                          </a:solidFill>
                          <a:latin typeface="Aptos Light"/>
                        </a:defRPr>
                      </a:lvl3pPr>
                      <a:lvl4pPr marL="1371600" algn="l" defTabSz="914400" rtl="0" eaLnBrk="1" latinLnBrk="0" hangingPunct="1">
                        <a:defRPr sz="1800" kern="1200">
                          <a:solidFill>
                            <a:schemeClr val="dk1"/>
                          </a:solidFill>
                          <a:latin typeface="Aptos Light"/>
                        </a:defRPr>
                      </a:lvl4pPr>
                      <a:lvl5pPr marL="1828800" algn="l" defTabSz="914400" rtl="0" eaLnBrk="1" latinLnBrk="0" hangingPunct="1">
                        <a:defRPr sz="1800" kern="1200">
                          <a:solidFill>
                            <a:schemeClr val="dk1"/>
                          </a:solidFill>
                          <a:latin typeface="Aptos Light"/>
                        </a:defRPr>
                      </a:lvl5pPr>
                      <a:lvl6pPr marL="2286000" algn="l" defTabSz="914400" rtl="0" eaLnBrk="1" latinLnBrk="0" hangingPunct="1">
                        <a:defRPr sz="1800" kern="1200">
                          <a:solidFill>
                            <a:schemeClr val="dk1"/>
                          </a:solidFill>
                          <a:latin typeface="Aptos Light"/>
                        </a:defRPr>
                      </a:lvl6pPr>
                      <a:lvl7pPr marL="2743200" algn="l" defTabSz="914400" rtl="0" eaLnBrk="1" latinLnBrk="0" hangingPunct="1">
                        <a:defRPr sz="1800" kern="1200">
                          <a:solidFill>
                            <a:schemeClr val="dk1"/>
                          </a:solidFill>
                          <a:latin typeface="Aptos Light"/>
                        </a:defRPr>
                      </a:lvl7pPr>
                      <a:lvl8pPr marL="3200400" algn="l" defTabSz="914400" rtl="0" eaLnBrk="1" latinLnBrk="0" hangingPunct="1">
                        <a:defRPr sz="1800" kern="1200">
                          <a:solidFill>
                            <a:schemeClr val="dk1"/>
                          </a:solidFill>
                          <a:latin typeface="Aptos Light"/>
                        </a:defRPr>
                      </a:lvl8pPr>
                      <a:lvl9pPr marL="3657600" algn="l" defTabSz="914400" rtl="0" eaLnBrk="1" latinLnBrk="0" hangingPunct="1">
                        <a:defRPr sz="1800" kern="1200">
                          <a:solidFill>
                            <a:schemeClr val="dk1"/>
                          </a:solidFill>
                          <a:latin typeface="Aptos Light"/>
                        </a:defRPr>
                      </a:lvl9pPr>
                    </a:lstStyle>
                    <a:p>
                      <a:r>
                        <a:rPr lang="en-US" sz="1600" noProof="0" dirty="0"/>
                        <a:t>Partnering with [insert established amyloidosis center] </a:t>
                      </a:r>
                      <a:br>
                        <a:rPr lang="en-US" sz="1600" noProof="0" dirty="0"/>
                      </a:br>
                      <a:r>
                        <a:rPr lang="en-US" sz="1600" noProof="0" dirty="0"/>
                        <a:t>for mentorship</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967391022"/>
                  </a:ext>
                </a:extLst>
              </a:tr>
              <a:tr h="370840">
                <a:tc>
                  <a:txBody>
                    <a:bodyPr/>
                    <a:lstStyle>
                      <a:lvl1pPr marL="0" algn="l" defTabSz="914400" rtl="0" eaLnBrk="1" latinLnBrk="0" hangingPunct="1">
                        <a:defRPr sz="1800" kern="1200">
                          <a:solidFill>
                            <a:schemeClr val="dk1"/>
                          </a:solidFill>
                          <a:latin typeface="Aptos Light"/>
                        </a:defRPr>
                      </a:lvl1pPr>
                      <a:lvl2pPr marL="457200" algn="l" defTabSz="914400" rtl="0" eaLnBrk="1" latinLnBrk="0" hangingPunct="1">
                        <a:defRPr sz="1800" kern="1200">
                          <a:solidFill>
                            <a:schemeClr val="dk1"/>
                          </a:solidFill>
                          <a:latin typeface="Aptos Light"/>
                        </a:defRPr>
                      </a:lvl2pPr>
                      <a:lvl3pPr marL="914400" algn="l" defTabSz="914400" rtl="0" eaLnBrk="1" latinLnBrk="0" hangingPunct="1">
                        <a:defRPr sz="1800" kern="1200">
                          <a:solidFill>
                            <a:schemeClr val="dk1"/>
                          </a:solidFill>
                          <a:latin typeface="Aptos Light"/>
                        </a:defRPr>
                      </a:lvl3pPr>
                      <a:lvl4pPr marL="1371600" algn="l" defTabSz="914400" rtl="0" eaLnBrk="1" latinLnBrk="0" hangingPunct="1">
                        <a:defRPr sz="1800" kern="1200">
                          <a:solidFill>
                            <a:schemeClr val="dk1"/>
                          </a:solidFill>
                          <a:latin typeface="Aptos Light"/>
                        </a:defRPr>
                      </a:lvl4pPr>
                      <a:lvl5pPr marL="1828800" algn="l" defTabSz="914400" rtl="0" eaLnBrk="1" latinLnBrk="0" hangingPunct="1">
                        <a:defRPr sz="1800" kern="1200">
                          <a:solidFill>
                            <a:schemeClr val="dk1"/>
                          </a:solidFill>
                          <a:latin typeface="Aptos Light"/>
                        </a:defRPr>
                      </a:lvl5pPr>
                      <a:lvl6pPr marL="2286000" algn="l" defTabSz="914400" rtl="0" eaLnBrk="1" latinLnBrk="0" hangingPunct="1">
                        <a:defRPr sz="1800" kern="1200">
                          <a:solidFill>
                            <a:schemeClr val="dk1"/>
                          </a:solidFill>
                          <a:latin typeface="Aptos Light"/>
                        </a:defRPr>
                      </a:lvl6pPr>
                      <a:lvl7pPr marL="2743200" algn="l" defTabSz="914400" rtl="0" eaLnBrk="1" latinLnBrk="0" hangingPunct="1">
                        <a:defRPr sz="1800" kern="1200">
                          <a:solidFill>
                            <a:schemeClr val="dk1"/>
                          </a:solidFill>
                          <a:latin typeface="Aptos Light"/>
                        </a:defRPr>
                      </a:lvl7pPr>
                      <a:lvl8pPr marL="3200400" algn="l" defTabSz="914400" rtl="0" eaLnBrk="1" latinLnBrk="0" hangingPunct="1">
                        <a:defRPr sz="1800" kern="1200">
                          <a:solidFill>
                            <a:schemeClr val="dk1"/>
                          </a:solidFill>
                          <a:latin typeface="Aptos Light"/>
                        </a:defRPr>
                      </a:lvl8pPr>
                      <a:lvl9pPr marL="3657600" algn="l" defTabSz="914400" rtl="0" eaLnBrk="1" latinLnBrk="0" hangingPunct="1">
                        <a:defRPr sz="1800" kern="1200">
                          <a:solidFill>
                            <a:schemeClr val="dk1"/>
                          </a:solidFill>
                          <a:latin typeface="Aptos Light"/>
                        </a:defRPr>
                      </a:lvl9pPr>
                    </a:lstStyle>
                    <a:p>
                      <a:r>
                        <a:rPr lang="en-US" sz="1600" noProof="0" dirty="0"/>
                        <a:t>Rarity of amyloidosis/concerns regarding volume of patients using the service</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dk1"/>
                          </a:solidFill>
                          <a:latin typeface="Aptos Light"/>
                        </a:defRPr>
                      </a:lvl1pPr>
                      <a:lvl2pPr marL="457200" algn="l" defTabSz="914400" rtl="0" eaLnBrk="1" latinLnBrk="0" hangingPunct="1">
                        <a:defRPr sz="1800" kern="1200">
                          <a:solidFill>
                            <a:schemeClr val="dk1"/>
                          </a:solidFill>
                          <a:latin typeface="Aptos Light"/>
                        </a:defRPr>
                      </a:lvl2pPr>
                      <a:lvl3pPr marL="914400" algn="l" defTabSz="914400" rtl="0" eaLnBrk="1" latinLnBrk="0" hangingPunct="1">
                        <a:defRPr sz="1800" kern="1200">
                          <a:solidFill>
                            <a:schemeClr val="dk1"/>
                          </a:solidFill>
                          <a:latin typeface="Aptos Light"/>
                        </a:defRPr>
                      </a:lvl3pPr>
                      <a:lvl4pPr marL="1371600" algn="l" defTabSz="914400" rtl="0" eaLnBrk="1" latinLnBrk="0" hangingPunct="1">
                        <a:defRPr sz="1800" kern="1200">
                          <a:solidFill>
                            <a:schemeClr val="dk1"/>
                          </a:solidFill>
                          <a:latin typeface="Aptos Light"/>
                        </a:defRPr>
                      </a:lvl4pPr>
                      <a:lvl5pPr marL="1828800" algn="l" defTabSz="914400" rtl="0" eaLnBrk="1" latinLnBrk="0" hangingPunct="1">
                        <a:defRPr sz="1800" kern="1200">
                          <a:solidFill>
                            <a:schemeClr val="dk1"/>
                          </a:solidFill>
                          <a:latin typeface="Aptos Light"/>
                        </a:defRPr>
                      </a:lvl5pPr>
                      <a:lvl6pPr marL="2286000" algn="l" defTabSz="914400" rtl="0" eaLnBrk="1" latinLnBrk="0" hangingPunct="1">
                        <a:defRPr sz="1800" kern="1200">
                          <a:solidFill>
                            <a:schemeClr val="dk1"/>
                          </a:solidFill>
                          <a:latin typeface="Aptos Light"/>
                        </a:defRPr>
                      </a:lvl6pPr>
                      <a:lvl7pPr marL="2743200" algn="l" defTabSz="914400" rtl="0" eaLnBrk="1" latinLnBrk="0" hangingPunct="1">
                        <a:defRPr sz="1800" kern="1200">
                          <a:solidFill>
                            <a:schemeClr val="dk1"/>
                          </a:solidFill>
                          <a:latin typeface="Aptos Light"/>
                        </a:defRPr>
                      </a:lvl7pPr>
                      <a:lvl8pPr marL="3200400" algn="l" defTabSz="914400" rtl="0" eaLnBrk="1" latinLnBrk="0" hangingPunct="1">
                        <a:defRPr sz="1800" kern="1200">
                          <a:solidFill>
                            <a:schemeClr val="dk1"/>
                          </a:solidFill>
                          <a:latin typeface="Aptos Light"/>
                        </a:defRPr>
                      </a:lvl8pPr>
                      <a:lvl9pPr marL="3657600" algn="l" defTabSz="914400" rtl="0" eaLnBrk="1" latinLnBrk="0" hangingPunct="1">
                        <a:defRPr sz="1800" kern="1200">
                          <a:solidFill>
                            <a:schemeClr val="dk1"/>
                          </a:solidFill>
                          <a:latin typeface="Aptos Light"/>
                        </a:defRPr>
                      </a:lvl9pPr>
                    </a:lstStyle>
                    <a:p>
                      <a:r>
                        <a:rPr lang="en-US" sz="1600" noProof="0" dirty="0"/>
                        <a:t>Concentrating referrals through a coordinated pathway makes previously dispersed cases visible</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3851472087"/>
                  </a:ext>
                </a:extLst>
              </a:tr>
              <a:tr h="370840">
                <a:tc>
                  <a:txBody>
                    <a:bodyPr/>
                    <a:lstStyle>
                      <a:lvl1pPr marL="0" algn="l" defTabSz="914400" rtl="0" eaLnBrk="1" latinLnBrk="0" hangingPunct="1">
                        <a:defRPr sz="1800" kern="1200">
                          <a:solidFill>
                            <a:schemeClr val="dk1"/>
                          </a:solidFill>
                          <a:latin typeface="Aptos Light"/>
                        </a:defRPr>
                      </a:lvl1pPr>
                      <a:lvl2pPr marL="457200" algn="l" defTabSz="914400" rtl="0" eaLnBrk="1" latinLnBrk="0" hangingPunct="1">
                        <a:defRPr sz="1800" kern="1200">
                          <a:solidFill>
                            <a:schemeClr val="dk1"/>
                          </a:solidFill>
                          <a:latin typeface="Aptos Light"/>
                        </a:defRPr>
                      </a:lvl2pPr>
                      <a:lvl3pPr marL="914400" algn="l" defTabSz="914400" rtl="0" eaLnBrk="1" latinLnBrk="0" hangingPunct="1">
                        <a:defRPr sz="1800" kern="1200">
                          <a:solidFill>
                            <a:schemeClr val="dk1"/>
                          </a:solidFill>
                          <a:latin typeface="Aptos Light"/>
                        </a:defRPr>
                      </a:lvl3pPr>
                      <a:lvl4pPr marL="1371600" algn="l" defTabSz="914400" rtl="0" eaLnBrk="1" latinLnBrk="0" hangingPunct="1">
                        <a:defRPr sz="1800" kern="1200">
                          <a:solidFill>
                            <a:schemeClr val="dk1"/>
                          </a:solidFill>
                          <a:latin typeface="Aptos Light"/>
                        </a:defRPr>
                      </a:lvl4pPr>
                      <a:lvl5pPr marL="1828800" algn="l" defTabSz="914400" rtl="0" eaLnBrk="1" latinLnBrk="0" hangingPunct="1">
                        <a:defRPr sz="1800" kern="1200">
                          <a:solidFill>
                            <a:schemeClr val="dk1"/>
                          </a:solidFill>
                          <a:latin typeface="Aptos Light"/>
                        </a:defRPr>
                      </a:lvl5pPr>
                      <a:lvl6pPr marL="2286000" algn="l" defTabSz="914400" rtl="0" eaLnBrk="1" latinLnBrk="0" hangingPunct="1">
                        <a:defRPr sz="1800" kern="1200">
                          <a:solidFill>
                            <a:schemeClr val="dk1"/>
                          </a:solidFill>
                          <a:latin typeface="Aptos Light"/>
                        </a:defRPr>
                      </a:lvl6pPr>
                      <a:lvl7pPr marL="2743200" algn="l" defTabSz="914400" rtl="0" eaLnBrk="1" latinLnBrk="0" hangingPunct="1">
                        <a:defRPr sz="1800" kern="1200">
                          <a:solidFill>
                            <a:schemeClr val="dk1"/>
                          </a:solidFill>
                          <a:latin typeface="Aptos Light"/>
                        </a:defRPr>
                      </a:lvl7pPr>
                      <a:lvl8pPr marL="3200400" algn="l" defTabSz="914400" rtl="0" eaLnBrk="1" latinLnBrk="0" hangingPunct="1">
                        <a:defRPr sz="1800" kern="1200">
                          <a:solidFill>
                            <a:schemeClr val="dk1"/>
                          </a:solidFill>
                          <a:latin typeface="Aptos Light"/>
                        </a:defRPr>
                      </a:lvl8pPr>
                      <a:lvl9pPr marL="3657600" algn="l" defTabSz="914400" rtl="0" eaLnBrk="1" latinLnBrk="0" hangingPunct="1">
                        <a:defRPr sz="1800" kern="1200">
                          <a:solidFill>
                            <a:schemeClr val="dk1"/>
                          </a:solidFill>
                          <a:latin typeface="Aptos Light"/>
                        </a:defRPr>
                      </a:lvl9pPr>
                    </a:lstStyle>
                    <a:p>
                      <a:r>
                        <a:rPr lang="en-US" sz="1600" noProof="0" dirty="0"/>
                        <a:t>Costs of establishing a new service and MDT</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dk1"/>
                          </a:solidFill>
                          <a:latin typeface="Aptos Light"/>
                        </a:defRPr>
                      </a:lvl1pPr>
                      <a:lvl2pPr marL="457200" algn="l" defTabSz="914400" rtl="0" eaLnBrk="1" latinLnBrk="0" hangingPunct="1">
                        <a:defRPr sz="1800" kern="1200">
                          <a:solidFill>
                            <a:schemeClr val="dk1"/>
                          </a:solidFill>
                          <a:latin typeface="Aptos Light"/>
                        </a:defRPr>
                      </a:lvl2pPr>
                      <a:lvl3pPr marL="914400" algn="l" defTabSz="914400" rtl="0" eaLnBrk="1" latinLnBrk="0" hangingPunct="1">
                        <a:defRPr sz="1800" kern="1200">
                          <a:solidFill>
                            <a:schemeClr val="dk1"/>
                          </a:solidFill>
                          <a:latin typeface="Aptos Light"/>
                        </a:defRPr>
                      </a:lvl3pPr>
                      <a:lvl4pPr marL="1371600" algn="l" defTabSz="914400" rtl="0" eaLnBrk="1" latinLnBrk="0" hangingPunct="1">
                        <a:defRPr sz="1800" kern="1200">
                          <a:solidFill>
                            <a:schemeClr val="dk1"/>
                          </a:solidFill>
                          <a:latin typeface="Aptos Light"/>
                        </a:defRPr>
                      </a:lvl4pPr>
                      <a:lvl5pPr marL="1828800" algn="l" defTabSz="914400" rtl="0" eaLnBrk="1" latinLnBrk="0" hangingPunct="1">
                        <a:defRPr sz="1800" kern="1200">
                          <a:solidFill>
                            <a:schemeClr val="dk1"/>
                          </a:solidFill>
                          <a:latin typeface="Aptos Light"/>
                        </a:defRPr>
                      </a:lvl5pPr>
                      <a:lvl6pPr marL="2286000" algn="l" defTabSz="914400" rtl="0" eaLnBrk="1" latinLnBrk="0" hangingPunct="1">
                        <a:defRPr sz="1800" kern="1200">
                          <a:solidFill>
                            <a:schemeClr val="dk1"/>
                          </a:solidFill>
                          <a:latin typeface="Aptos Light"/>
                        </a:defRPr>
                      </a:lvl6pPr>
                      <a:lvl7pPr marL="2743200" algn="l" defTabSz="914400" rtl="0" eaLnBrk="1" latinLnBrk="0" hangingPunct="1">
                        <a:defRPr sz="1800" kern="1200">
                          <a:solidFill>
                            <a:schemeClr val="dk1"/>
                          </a:solidFill>
                          <a:latin typeface="Aptos Light"/>
                        </a:defRPr>
                      </a:lvl7pPr>
                      <a:lvl8pPr marL="3200400" algn="l" defTabSz="914400" rtl="0" eaLnBrk="1" latinLnBrk="0" hangingPunct="1">
                        <a:defRPr sz="1800" kern="1200">
                          <a:solidFill>
                            <a:schemeClr val="dk1"/>
                          </a:solidFill>
                          <a:latin typeface="Aptos Light"/>
                        </a:defRPr>
                      </a:lvl8pPr>
                      <a:lvl9pPr marL="3657600" algn="l" defTabSz="914400" rtl="0" eaLnBrk="1" latinLnBrk="0" hangingPunct="1">
                        <a:defRPr sz="1800" kern="1200">
                          <a:solidFill>
                            <a:schemeClr val="dk1"/>
                          </a:solidFill>
                          <a:latin typeface="Aptos Light"/>
                        </a:defRPr>
                      </a:lvl9pPr>
                    </a:lstStyle>
                    <a:p>
                      <a:r>
                        <a:rPr lang="en-US" sz="1600" noProof="0" dirty="0"/>
                        <a:t>Although the model requires initial investment, it is likely to be cost‑saving in the longer term by shifting care away from unplanned admissions and inefficient pathways</a:t>
                      </a:r>
                    </a:p>
                    <a:p>
                      <a:endParaRPr lang="en-US" sz="1600" noProof="0" dirty="0"/>
                    </a:p>
                    <a:p>
                      <a:r>
                        <a:rPr lang="en-US" sz="1600" noProof="0" dirty="0"/>
                        <a:t>Not all institutions need to establish a standalone amyloidosis center; services can initially be developed in a scalable way (e.g., via virtual MDTs, starting with complex cases) and expanded over time into more formalized structures as demand and expertise grow</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ysClr val="window" lastClr="FFFFFF">
                        <a:lumMod val="95000"/>
                      </a:sysClr>
                    </a:solidFill>
                  </a:tcPr>
                </a:tc>
                <a:extLst>
                  <a:ext uri="{0D108BD9-81ED-4DB2-BD59-A6C34878D82A}">
                    <a16:rowId xmlns:a16="http://schemas.microsoft.com/office/drawing/2014/main" val="2724636408"/>
                  </a:ext>
                </a:extLst>
              </a:tr>
            </a:tbl>
          </a:graphicData>
        </a:graphic>
      </p:graphicFrame>
    </p:spTree>
    <p:extLst>
      <p:ext uri="{BB962C8B-B14F-4D97-AF65-F5344CB8AC3E}">
        <p14:creationId xmlns:p14="http://schemas.microsoft.com/office/powerpoint/2010/main" val="8755477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E842D-05F2-6D4A-4B9C-BF8728EC26EF}"/>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06B0429D-BCB0-E2D1-3946-345F1604ED9E}"/>
              </a:ext>
            </a:extLst>
          </p:cNvPr>
          <p:cNvSpPr txBox="1"/>
          <p:nvPr/>
        </p:nvSpPr>
        <p:spPr>
          <a:xfrm>
            <a:off x="2880062" y="217491"/>
            <a:ext cx="6155988" cy="584775"/>
          </a:xfrm>
          <a:prstGeom prst="rect">
            <a:avLst/>
          </a:prstGeom>
          <a:noFill/>
        </p:spPr>
        <p:txBody>
          <a:bodyPr wrap="square" rtlCol="0">
            <a:spAutoFit/>
          </a:bodyPr>
          <a:lstStyle/>
          <a:p>
            <a:r>
              <a:rPr lang="en-US" sz="3200" kern="0" dirty="0">
                <a:solidFill>
                  <a:prstClr val="black"/>
                </a:solidFill>
                <a:latin typeface="Aptos Light" panose="020B0004020202020204" pitchFamily="34" charset="0"/>
              </a:rPr>
              <a:t>How to use this presentation</a:t>
            </a:r>
          </a:p>
        </p:txBody>
      </p:sp>
      <p:sp>
        <p:nvSpPr>
          <p:cNvPr id="8" name="Rectangle 7">
            <a:extLst>
              <a:ext uri="{FF2B5EF4-FFF2-40B4-BE49-F238E27FC236}">
                <a16:creationId xmlns:a16="http://schemas.microsoft.com/office/drawing/2014/main" id="{71D1E1F3-6CA9-597D-61DD-E2C1009630E1}"/>
              </a:ext>
            </a:extLst>
          </p:cNvPr>
          <p:cNvSpPr/>
          <p:nvPr/>
        </p:nvSpPr>
        <p:spPr>
          <a:xfrm>
            <a:off x="951193" y="1255255"/>
            <a:ext cx="4861772" cy="2863802"/>
          </a:xfrm>
          <a:prstGeom prst="rect">
            <a:avLst/>
          </a:prstGeom>
          <a:solidFill>
            <a:sysClr val="window" lastClr="FFFFFF">
              <a:lumMod val="95000"/>
            </a:sysClr>
          </a:soli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1" i="0" u="sng" strike="noStrike" kern="0" cap="none" spc="0" normalizeH="0" baseline="0" noProof="0" dirty="0">
                <a:ln>
                  <a:noFill/>
                </a:ln>
                <a:solidFill>
                  <a:prstClr val="black"/>
                </a:solidFill>
                <a:effectLst/>
                <a:uLnTx/>
                <a:uFillTx/>
                <a:latin typeface="Aptos Light"/>
                <a:ea typeface="+mn-ea"/>
                <a:cs typeface="+mn-cs"/>
              </a:rPr>
              <a:t>Localize the evidence wherever possible</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600" b="0" i="0" u="none" strike="noStrike" kern="0" cap="none" spc="0" normalizeH="0" baseline="0" noProof="0" dirty="0">
                <a:ln>
                  <a:noFill/>
                </a:ln>
                <a:solidFill>
                  <a:prstClr val="black"/>
                </a:solidFill>
                <a:effectLst/>
                <a:uLnTx/>
                <a:uFillTx/>
                <a:latin typeface="Aptos Light"/>
                <a:ea typeface="+mn-ea"/>
                <a:cs typeface="+mn-cs"/>
              </a:rPr>
              <a:t>Use local data, estimates, or proxy measures to populate slides on gaps and burden</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600" b="0" i="0" u="none" strike="noStrike" kern="0" cap="none" spc="0" normalizeH="0" baseline="0" noProof="0" dirty="0">
                <a:ln>
                  <a:noFill/>
                </a:ln>
                <a:solidFill>
                  <a:prstClr val="black"/>
                </a:solidFill>
                <a:effectLst/>
                <a:uLnTx/>
                <a:uFillTx/>
                <a:latin typeface="Aptos Light"/>
                <a:ea typeface="+mn-ea"/>
                <a:cs typeface="+mn-cs"/>
              </a:rPr>
              <a:t>The </a:t>
            </a:r>
            <a:r>
              <a:rPr kumimoji="0" lang="en-US" sz="1600" b="1" i="0" u="none" strike="noStrike" kern="0" cap="none" spc="0" normalizeH="0" baseline="0" noProof="0" dirty="0">
                <a:ln>
                  <a:noFill/>
                </a:ln>
                <a:solidFill>
                  <a:prstClr val="black"/>
                </a:solidFill>
                <a:effectLst/>
                <a:uLnTx/>
                <a:uFillTx/>
                <a:latin typeface="Aptos Light"/>
                <a:ea typeface="+mn-ea"/>
                <a:cs typeface="+mn-cs"/>
              </a:rPr>
              <a:t>data burden collection framework </a:t>
            </a:r>
            <a:r>
              <a:rPr kumimoji="0" lang="en-US" sz="1600" b="0" i="0" u="none" strike="noStrike" kern="0" cap="none" spc="0" normalizeH="0" baseline="0" noProof="0" dirty="0">
                <a:ln>
                  <a:noFill/>
                </a:ln>
                <a:solidFill>
                  <a:prstClr val="black"/>
                </a:solidFill>
                <a:effectLst/>
                <a:uLnTx/>
                <a:uFillTx/>
                <a:latin typeface="Aptos Light"/>
                <a:ea typeface="+mn-ea"/>
                <a:cs typeface="+mn-cs"/>
              </a:rPr>
              <a:t>can be used alongside this deck to:</a:t>
            </a:r>
          </a:p>
          <a:p>
            <a:pPr marL="540000" marR="0" lvl="2" indent="-285750" defTabSz="914400" eaLnBrk="1" fontAlgn="auto" latinLnBrk="0" hangingPunct="1">
              <a:lnSpc>
                <a:spcPct val="100000"/>
              </a:lnSpc>
              <a:spcBef>
                <a:spcPts val="0"/>
              </a:spcBef>
              <a:spcAft>
                <a:spcPts val="0"/>
              </a:spcAft>
              <a:buClr>
                <a:srgbClr val="09DDE9"/>
              </a:buClr>
              <a:buSzTx/>
              <a:buFont typeface="Wingdings" panose="05000000000000000000" pitchFamily="2" charset="2"/>
              <a:buChar char="§"/>
              <a:tabLst/>
              <a:defRPr/>
            </a:pPr>
            <a:r>
              <a:rPr kumimoji="0" lang="en-US" sz="1600" b="0" i="0" u="none" strike="noStrike" kern="0" cap="none" spc="0" normalizeH="0" baseline="0" noProof="0" dirty="0">
                <a:ln>
                  <a:noFill/>
                </a:ln>
                <a:solidFill>
                  <a:prstClr val="black"/>
                </a:solidFill>
                <a:effectLst/>
                <a:uLnTx/>
                <a:uFillTx/>
                <a:latin typeface="Aptos Light"/>
                <a:ea typeface="+mn-ea"/>
                <a:cs typeface="+mn-cs"/>
              </a:rPr>
              <a:t>Gather service‑level metrics</a:t>
            </a:r>
          </a:p>
          <a:p>
            <a:pPr marL="540000" marR="0" lvl="2" indent="-285750" defTabSz="914400" eaLnBrk="1" fontAlgn="auto" latinLnBrk="0" hangingPunct="1">
              <a:lnSpc>
                <a:spcPct val="100000"/>
              </a:lnSpc>
              <a:spcBef>
                <a:spcPts val="0"/>
              </a:spcBef>
              <a:spcAft>
                <a:spcPts val="0"/>
              </a:spcAft>
              <a:buClr>
                <a:srgbClr val="09DDE9"/>
              </a:buClr>
              <a:buSzTx/>
              <a:buFont typeface="Wingdings" panose="05000000000000000000" pitchFamily="2" charset="2"/>
              <a:buChar char="§"/>
              <a:tabLst/>
              <a:defRPr/>
            </a:pPr>
            <a:r>
              <a:rPr kumimoji="0" lang="en-US" sz="1600" b="0" i="0" u="none" strike="noStrike" kern="0" cap="none" spc="0" normalizeH="0" baseline="0" noProof="0" dirty="0">
                <a:ln>
                  <a:noFill/>
                </a:ln>
                <a:solidFill>
                  <a:prstClr val="black"/>
                </a:solidFill>
                <a:effectLst/>
                <a:uLnTx/>
                <a:uFillTx/>
                <a:latin typeface="Aptos Light"/>
                <a:ea typeface="+mn-ea"/>
                <a:cs typeface="+mn-cs"/>
              </a:rPr>
              <a:t>Capture clinician insights</a:t>
            </a:r>
          </a:p>
          <a:p>
            <a:pPr marL="540000" marR="0" lvl="2" indent="-285750" defTabSz="914400" eaLnBrk="1" fontAlgn="auto" latinLnBrk="0" hangingPunct="1">
              <a:lnSpc>
                <a:spcPct val="100000"/>
              </a:lnSpc>
              <a:spcBef>
                <a:spcPts val="0"/>
              </a:spcBef>
              <a:spcAft>
                <a:spcPts val="0"/>
              </a:spcAft>
              <a:buClr>
                <a:srgbClr val="09DDE9"/>
              </a:buClr>
              <a:buSzTx/>
              <a:buFont typeface="Wingdings" panose="05000000000000000000" pitchFamily="2" charset="2"/>
              <a:buChar char="§"/>
              <a:tabLst/>
              <a:defRPr/>
            </a:pPr>
            <a:r>
              <a:rPr kumimoji="0" lang="en-US" sz="1600" b="0" i="0" u="none" strike="noStrike" kern="0" cap="none" spc="0" normalizeH="0" baseline="0" noProof="0" dirty="0">
                <a:ln>
                  <a:noFill/>
                </a:ln>
                <a:solidFill>
                  <a:prstClr val="black"/>
                </a:solidFill>
                <a:effectLst/>
                <a:uLnTx/>
                <a:uFillTx/>
                <a:latin typeface="Aptos Light"/>
                <a:ea typeface="+mn-ea"/>
                <a:cs typeface="+mn-cs"/>
              </a:rPr>
              <a:t>Incorporate patient and care partner experience</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600" b="0" i="0" u="none" strike="noStrike" kern="0" cap="none" spc="0" normalizeH="0" baseline="0" noProof="0" dirty="0">
                <a:ln>
                  <a:noFill/>
                </a:ln>
                <a:solidFill>
                  <a:prstClr val="black"/>
                </a:solidFill>
                <a:effectLst/>
                <a:uLnTx/>
                <a:uFillTx/>
                <a:latin typeface="Aptos Light"/>
                <a:ea typeface="+mn-ea"/>
                <a:cs typeface="+mn-cs"/>
              </a:rPr>
              <a:t>Where formal data are unavailable, clearly label assumptions</a:t>
            </a:r>
          </a:p>
        </p:txBody>
      </p:sp>
      <p:sp>
        <p:nvSpPr>
          <p:cNvPr id="10" name="Rectangle 9">
            <a:extLst>
              <a:ext uri="{FF2B5EF4-FFF2-40B4-BE49-F238E27FC236}">
                <a16:creationId xmlns:a16="http://schemas.microsoft.com/office/drawing/2014/main" id="{804F65C9-22A2-8C14-720E-4A37067DC94D}"/>
              </a:ext>
            </a:extLst>
          </p:cNvPr>
          <p:cNvSpPr/>
          <p:nvPr/>
        </p:nvSpPr>
        <p:spPr>
          <a:xfrm>
            <a:off x="933731" y="4296696"/>
            <a:ext cx="4915665" cy="2085053"/>
          </a:xfrm>
          <a:prstGeom prst="rect">
            <a:avLst/>
          </a:prstGeom>
          <a:solidFill>
            <a:sysClr val="window" lastClr="FFFFFF">
              <a:lumMod val="95000"/>
            </a:sysClr>
          </a:soli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1" i="0" u="sng" strike="noStrike" kern="0" cap="none" spc="0" normalizeH="0" baseline="0" noProof="0" dirty="0">
                <a:ln>
                  <a:noFill/>
                </a:ln>
                <a:solidFill>
                  <a:prstClr val="black"/>
                </a:solidFill>
                <a:effectLst/>
                <a:uLnTx/>
                <a:uFillTx/>
                <a:latin typeface="Aptos Light"/>
                <a:ea typeface="+mn-ea"/>
                <a:cs typeface="+mn-cs"/>
              </a:rPr>
              <a:t>Adapt structure and depth to fit the setting</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Aptos Light"/>
                <a:ea typeface="+mn-ea"/>
                <a:cs typeface="+mn-cs"/>
              </a:rPr>
              <a:t>Reorder, condense, or expand sections based on:</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600" b="0" i="0" u="none" strike="noStrike" kern="0" cap="none" spc="0" normalizeH="0" baseline="0" noProof="0" dirty="0">
                <a:ln>
                  <a:noFill/>
                </a:ln>
                <a:solidFill>
                  <a:prstClr val="black"/>
                </a:solidFill>
                <a:effectLst/>
                <a:uLnTx/>
                <a:uFillTx/>
                <a:latin typeface="Aptos Light"/>
                <a:ea typeface="+mn-ea"/>
                <a:cs typeface="+mn-cs"/>
              </a:rPr>
              <a:t>The time available</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600" b="0" i="0" u="none" strike="noStrike" kern="0" cap="none" spc="0" normalizeH="0" baseline="0" noProof="0" dirty="0">
                <a:ln>
                  <a:noFill/>
                </a:ln>
                <a:solidFill>
                  <a:prstClr val="black"/>
                </a:solidFill>
                <a:effectLst/>
                <a:uLnTx/>
                <a:uFillTx/>
                <a:latin typeface="Aptos Light"/>
                <a:ea typeface="+mn-ea"/>
                <a:cs typeface="+mn-cs"/>
              </a:rPr>
              <a:t>The decision being sought (awareness, endorsement, funding, pilot approval)</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600" b="0" i="0" u="none" strike="noStrike" kern="0" cap="none" spc="0" normalizeH="0" baseline="0" noProof="0" dirty="0">
                <a:ln>
                  <a:noFill/>
                </a:ln>
                <a:solidFill>
                  <a:prstClr val="black"/>
                </a:solidFill>
                <a:effectLst/>
                <a:uLnTx/>
                <a:uFillTx/>
                <a:latin typeface="Aptos Light"/>
                <a:ea typeface="+mn-ea"/>
                <a:cs typeface="+mn-cs"/>
              </a:rPr>
              <a:t>Stakeholder familiarity with amyloidosis</a:t>
            </a:r>
          </a:p>
        </p:txBody>
      </p:sp>
      <p:sp>
        <p:nvSpPr>
          <p:cNvPr id="12" name="Rectangle 11">
            <a:extLst>
              <a:ext uri="{FF2B5EF4-FFF2-40B4-BE49-F238E27FC236}">
                <a16:creationId xmlns:a16="http://schemas.microsoft.com/office/drawing/2014/main" id="{884C9EF1-5976-F914-E80E-9CC906F567D7}"/>
              </a:ext>
            </a:extLst>
          </p:cNvPr>
          <p:cNvSpPr/>
          <p:nvPr/>
        </p:nvSpPr>
        <p:spPr>
          <a:xfrm>
            <a:off x="6799681" y="1255254"/>
            <a:ext cx="5140325" cy="2863803"/>
          </a:xfrm>
          <a:prstGeom prst="rect">
            <a:avLst/>
          </a:prstGeom>
          <a:solidFill>
            <a:sysClr val="window" lastClr="FFFFFF">
              <a:lumMod val="95000"/>
            </a:sysClr>
          </a:soli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1" i="0" u="sng" strike="noStrike" kern="0" cap="none" spc="0" normalizeH="0" baseline="0" noProof="0" dirty="0">
                <a:ln>
                  <a:noFill/>
                </a:ln>
                <a:solidFill>
                  <a:prstClr val="black"/>
                </a:solidFill>
                <a:effectLst/>
                <a:uLnTx/>
                <a:uFillTx/>
                <a:latin typeface="Aptos Light"/>
                <a:ea typeface="+mn-ea"/>
                <a:cs typeface="+mn-cs"/>
              </a:rPr>
              <a:t>Use the roadmap, timelines, and metrics to </a:t>
            </a:r>
            <a:br>
              <a:rPr kumimoji="0" lang="en-US" sz="1600" b="1" i="0" u="sng" strike="noStrike" kern="0" cap="none" spc="0" normalizeH="0" baseline="0" noProof="0" dirty="0">
                <a:ln>
                  <a:noFill/>
                </a:ln>
                <a:solidFill>
                  <a:prstClr val="black"/>
                </a:solidFill>
                <a:effectLst/>
                <a:uLnTx/>
                <a:uFillTx/>
                <a:latin typeface="Aptos Light"/>
                <a:ea typeface="+mn-ea"/>
                <a:cs typeface="+mn-cs"/>
              </a:rPr>
            </a:br>
            <a:r>
              <a:rPr kumimoji="0" lang="en-US" sz="1600" b="1" i="0" u="sng" strike="noStrike" kern="0" cap="none" spc="0" normalizeH="0" baseline="0" noProof="0" dirty="0">
                <a:ln>
                  <a:noFill/>
                </a:ln>
                <a:solidFill>
                  <a:prstClr val="black"/>
                </a:solidFill>
                <a:effectLst/>
                <a:uLnTx/>
                <a:uFillTx/>
                <a:latin typeface="Aptos Light"/>
                <a:ea typeface="+mn-ea"/>
                <a:cs typeface="+mn-cs"/>
              </a:rPr>
              <a:t>demonstrate feasibility</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600" b="0" i="0" u="none" strike="noStrike" kern="0" cap="none" spc="0" normalizeH="0" baseline="0" noProof="0" dirty="0">
                <a:ln>
                  <a:noFill/>
                </a:ln>
                <a:solidFill>
                  <a:prstClr val="black"/>
                </a:solidFill>
                <a:effectLst/>
                <a:uLnTx/>
                <a:uFillTx/>
                <a:latin typeface="Aptos Light"/>
                <a:ea typeface="+mn-ea"/>
                <a:cs typeface="+mn-cs"/>
              </a:rPr>
              <a:t>The service roadmap and timelines are examples, </a:t>
            </a:r>
            <a:br>
              <a:rPr kumimoji="0" lang="en-US" sz="1600" b="0" i="0" u="none" strike="noStrike" kern="0" cap="none" spc="0" normalizeH="0" baseline="0" noProof="0" dirty="0">
                <a:ln>
                  <a:noFill/>
                </a:ln>
                <a:solidFill>
                  <a:prstClr val="black"/>
                </a:solidFill>
                <a:effectLst/>
                <a:uLnTx/>
                <a:uFillTx/>
                <a:latin typeface="Aptos Light"/>
                <a:ea typeface="+mn-ea"/>
                <a:cs typeface="+mn-cs"/>
              </a:rPr>
            </a:br>
            <a:r>
              <a:rPr kumimoji="0" lang="en-US" sz="1600" b="0" i="0" u="none" strike="noStrike" kern="0" cap="none" spc="0" normalizeH="0" baseline="0" noProof="0" dirty="0">
                <a:ln>
                  <a:noFill/>
                </a:ln>
                <a:solidFill>
                  <a:prstClr val="black"/>
                </a:solidFill>
                <a:effectLst/>
                <a:uLnTx/>
                <a:uFillTx/>
                <a:latin typeface="Aptos Light"/>
                <a:ea typeface="+mn-ea"/>
                <a:cs typeface="+mn-cs"/>
              </a:rPr>
              <a:t>not prescriptive cases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600" b="0" i="0" u="none" strike="noStrike" kern="0" cap="none" spc="0" normalizeH="0" baseline="0" noProof="0" dirty="0">
                <a:ln>
                  <a:noFill/>
                </a:ln>
                <a:solidFill>
                  <a:prstClr val="black"/>
                </a:solidFill>
                <a:effectLst/>
                <a:uLnTx/>
                <a:uFillTx/>
                <a:latin typeface="Aptos Light"/>
                <a:ea typeface="+mn-ea"/>
                <a:cs typeface="+mn-cs"/>
              </a:rPr>
              <a:t>Adapt these to your specific request</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600" b="0" i="0" u="none" strike="noStrike" kern="0" cap="none" spc="0" normalizeH="0" baseline="0" noProof="0" dirty="0">
                <a:ln>
                  <a:noFill/>
                </a:ln>
                <a:solidFill>
                  <a:prstClr val="black"/>
                </a:solidFill>
                <a:effectLst/>
                <a:uLnTx/>
                <a:uFillTx/>
                <a:latin typeface="Aptos Light"/>
                <a:ea typeface="+mn-ea"/>
                <a:cs typeface="+mn-cs"/>
              </a:rPr>
              <a:t>Choose between different approaches to implementation (e.g., phased implementation, or pilot‑and‑scale approaches) depending on local appetite and readiness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600" b="0" i="0" u="none" strike="noStrike" kern="0" cap="none" spc="0" normalizeH="0" baseline="0" noProof="0" dirty="0">
                <a:ln>
                  <a:noFill/>
                </a:ln>
                <a:solidFill>
                  <a:prstClr val="black"/>
                </a:solidFill>
                <a:effectLst/>
                <a:uLnTx/>
                <a:uFillTx/>
                <a:latin typeface="Aptos Light"/>
                <a:ea typeface="+mn-ea"/>
                <a:cs typeface="+mn-cs"/>
              </a:rPr>
              <a:t>Use the measuring success slide to show that the service will be accountable and valuable</a:t>
            </a:r>
          </a:p>
        </p:txBody>
      </p:sp>
      <p:sp>
        <p:nvSpPr>
          <p:cNvPr id="14" name="Rectangle 13">
            <a:extLst>
              <a:ext uri="{FF2B5EF4-FFF2-40B4-BE49-F238E27FC236}">
                <a16:creationId xmlns:a16="http://schemas.microsoft.com/office/drawing/2014/main" id="{ED842E2F-2B12-E82C-FB65-A9E265AAEC05}"/>
              </a:ext>
            </a:extLst>
          </p:cNvPr>
          <p:cNvSpPr/>
          <p:nvPr/>
        </p:nvSpPr>
        <p:spPr>
          <a:xfrm>
            <a:off x="6799680" y="4296697"/>
            <a:ext cx="5140325" cy="2085053"/>
          </a:xfrm>
          <a:prstGeom prst="rect">
            <a:avLst/>
          </a:prstGeom>
          <a:solidFill>
            <a:sysClr val="window" lastClr="FFFFFF">
              <a:lumMod val="95000"/>
            </a:sysClr>
          </a:soli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600" b="1" i="0" u="sng" strike="noStrike" kern="0" cap="none" spc="0" normalizeH="0" baseline="0" noProof="0" dirty="0">
                <a:ln>
                  <a:noFill/>
                </a:ln>
                <a:solidFill>
                  <a:prstClr val="black"/>
                </a:solidFill>
                <a:effectLst/>
                <a:uLnTx/>
                <a:uFillTx/>
                <a:latin typeface="Aptos Light"/>
                <a:ea typeface="+mn-ea"/>
                <a:cs typeface="+mn-cs"/>
              </a:rPr>
              <a:t>End with a clear call to action</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600" b="0" i="0" u="none" strike="noStrike" kern="0" cap="none" spc="0" normalizeH="0" baseline="0" noProof="0" dirty="0">
                <a:ln>
                  <a:noFill/>
                </a:ln>
                <a:solidFill>
                  <a:prstClr val="black"/>
                </a:solidFill>
                <a:effectLst/>
                <a:uLnTx/>
                <a:uFillTx/>
                <a:latin typeface="Aptos Light"/>
                <a:ea typeface="+mn-ea"/>
                <a:cs typeface="+mn-cs"/>
              </a:rPr>
              <a:t>Be explicit about what you are asking for (e.g., endorsement, pilot approval, protected time, coordination support, new diagnostics)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600" b="0" i="0" u="none" strike="noStrike" kern="0" cap="none" spc="0" normalizeH="0" baseline="0" noProof="0" dirty="0">
                <a:ln>
                  <a:noFill/>
                </a:ln>
                <a:solidFill>
                  <a:prstClr val="black"/>
                </a:solidFill>
                <a:effectLst/>
                <a:uLnTx/>
                <a:uFillTx/>
                <a:latin typeface="Aptos Light"/>
                <a:ea typeface="+mn-ea"/>
                <a:cs typeface="+mn-cs"/>
              </a:rPr>
              <a:t>Align the request with stakeholder authority and priorities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600" b="0" i="0" u="none" strike="noStrike" kern="0" cap="none" spc="0" normalizeH="0" baseline="0" noProof="0" dirty="0">
                <a:ln>
                  <a:noFill/>
                </a:ln>
                <a:solidFill>
                  <a:prstClr val="black"/>
                </a:solidFill>
                <a:effectLst/>
                <a:uLnTx/>
                <a:uFillTx/>
                <a:latin typeface="Aptos Light"/>
                <a:ea typeface="+mn-ea"/>
                <a:cs typeface="+mn-cs"/>
              </a:rPr>
              <a:t>Reinforce that the proposed steps are realistic </a:t>
            </a:r>
            <a:br>
              <a:rPr kumimoji="0" lang="en-US" sz="1600" b="0" i="0" u="none" strike="noStrike" kern="0" cap="none" spc="0" normalizeH="0" baseline="0" noProof="0" dirty="0">
                <a:ln>
                  <a:noFill/>
                </a:ln>
                <a:solidFill>
                  <a:prstClr val="black"/>
                </a:solidFill>
                <a:effectLst/>
                <a:uLnTx/>
                <a:uFillTx/>
                <a:latin typeface="Aptos Light"/>
                <a:ea typeface="+mn-ea"/>
                <a:cs typeface="+mn-cs"/>
              </a:rPr>
            </a:br>
            <a:r>
              <a:rPr kumimoji="0" lang="en-US" sz="1600" b="0" i="0" u="none" strike="noStrike" kern="0" cap="none" spc="0" normalizeH="0" baseline="0" noProof="0" dirty="0">
                <a:ln>
                  <a:noFill/>
                </a:ln>
                <a:solidFill>
                  <a:prstClr val="black"/>
                </a:solidFill>
                <a:effectLst/>
                <a:uLnTx/>
                <a:uFillTx/>
                <a:latin typeface="Aptos Light"/>
                <a:ea typeface="+mn-ea"/>
                <a:cs typeface="+mn-cs"/>
              </a:rPr>
              <a:t>and scalable</a:t>
            </a:r>
            <a:endParaRPr kumimoji="0" lang="en-US" sz="1400" b="0" i="0" u="none" strike="noStrike" kern="0" cap="none" spc="0" normalizeH="0" baseline="0" noProof="0" dirty="0">
              <a:ln>
                <a:noFill/>
              </a:ln>
              <a:solidFill>
                <a:prstClr val="black"/>
              </a:solidFill>
              <a:effectLst/>
              <a:uLnTx/>
              <a:uFillTx/>
              <a:latin typeface="Aptos Light"/>
              <a:ea typeface="+mn-ea"/>
              <a:cs typeface="+mn-cs"/>
            </a:endParaRPr>
          </a:p>
        </p:txBody>
      </p:sp>
      <p:sp>
        <p:nvSpPr>
          <p:cNvPr id="2" name="Isosceles Triangle 1">
            <a:extLst>
              <a:ext uri="{FF2B5EF4-FFF2-40B4-BE49-F238E27FC236}">
                <a16:creationId xmlns:a16="http://schemas.microsoft.com/office/drawing/2014/main" id="{A3D2745A-D32B-D4C4-F73D-2D9A9D3685CB}"/>
              </a:ext>
              <a:ext uri="{C183D7F6-B498-43B3-948B-1728B52AA6E4}">
                <adec:decorative xmlns:adec="http://schemas.microsoft.com/office/drawing/2017/decorative" val="1"/>
              </a:ext>
            </a:extLst>
          </p:cNvPr>
          <p:cNvSpPr/>
          <p:nvPr/>
        </p:nvSpPr>
        <p:spPr>
          <a:xfrm rot="16200000">
            <a:off x="5596441" y="5213871"/>
            <a:ext cx="2003771" cy="331984"/>
          </a:xfrm>
          <a:prstGeom prst="triangle">
            <a:avLst/>
          </a:prstGeom>
          <a:solidFill>
            <a:sysClr val="window" lastClr="FFFFFF">
              <a:lumMod val="8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ptos Light"/>
              <a:ea typeface="+mn-ea"/>
              <a:cs typeface="+mn-cs"/>
            </a:endParaRPr>
          </a:p>
        </p:txBody>
      </p:sp>
      <p:sp>
        <p:nvSpPr>
          <p:cNvPr id="3" name="Isosceles Triangle 2">
            <a:extLst>
              <a:ext uri="{FF2B5EF4-FFF2-40B4-BE49-F238E27FC236}">
                <a16:creationId xmlns:a16="http://schemas.microsoft.com/office/drawing/2014/main" id="{E5C45AC4-8925-39B1-D1EC-B09110880EDE}"/>
              </a:ext>
              <a:ext uri="{C183D7F6-B498-43B3-948B-1728B52AA6E4}">
                <adec:decorative xmlns:adec="http://schemas.microsoft.com/office/drawing/2017/decorative" val="1"/>
              </a:ext>
            </a:extLst>
          </p:cNvPr>
          <p:cNvSpPr/>
          <p:nvPr/>
        </p:nvSpPr>
        <p:spPr>
          <a:xfrm rot="16200000">
            <a:off x="-319623" y="5159916"/>
            <a:ext cx="2111682" cy="331984"/>
          </a:xfrm>
          <a:prstGeom prst="triangle">
            <a:avLst/>
          </a:prstGeom>
          <a:solidFill>
            <a:sysClr val="window" lastClr="FFFFFF">
              <a:lumMod val="8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ptos Light"/>
              <a:ea typeface="+mn-ea"/>
              <a:cs typeface="+mn-cs"/>
            </a:endParaRPr>
          </a:p>
        </p:txBody>
      </p:sp>
      <p:sp>
        <p:nvSpPr>
          <p:cNvPr id="4" name="Isosceles Triangle 3">
            <a:extLst>
              <a:ext uri="{FF2B5EF4-FFF2-40B4-BE49-F238E27FC236}">
                <a16:creationId xmlns:a16="http://schemas.microsoft.com/office/drawing/2014/main" id="{8FDCDE0A-B446-6F8C-5B2B-57944F77C725}"/>
              </a:ext>
              <a:ext uri="{C183D7F6-B498-43B3-948B-1728B52AA6E4}">
                <adec:decorative xmlns:adec="http://schemas.microsoft.com/office/drawing/2017/decorative" val="1"/>
              </a:ext>
            </a:extLst>
          </p:cNvPr>
          <p:cNvSpPr/>
          <p:nvPr/>
        </p:nvSpPr>
        <p:spPr>
          <a:xfrm rot="16200000">
            <a:off x="5142940" y="2516653"/>
            <a:ext cx="2898524" cy="356797"/>
          </a:xfrm>
          <a:prstGeom prst="triangle">
            <a:avLst/>
          </a:prstGeom>
          <a:solidFill>
            <a:sysClr val="window" lastClr="FFFFFF">
              <a:lumMod val="8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ptos Light"/>
              <a:ea typeface="+mn-ea"/>
              <a:cs typeface="+mn-cs"/>
            </a:endParaRPr>
          </a:p>
        </p:txBody>
      </p:sp>
      <p:sp>
        <p:nvSpPr>
          <p:cNvPr id="5" name="Isosceles Triangle 4">
            <a:extLst>
              <a:ext uri="{FF2B5EF4-FFF2-40B4-BE49-F238E27FC236}">
                <a16:creationId xmlns:a16="http://schemas.microsoft.com/office/drawing/2014/main" id="{07D160CA-4C47-AD12-9A7F-1647CE6B1D70}"/>
              </a:ext>
              <a:ext uri="{C183D7F6-B498-43B3-948B-1728B52AA6E4}">
                <adec:decorative xmlns:adec="http://schemas.microsoft.com/office/drawing/2017/decorative" val="1"/>
              </a:ext>
            </a:extLst>
          </p:cNvPr>
          <p:cNvSpPr/>
          <p:nvPr/>
        </p:nvSpPr>
        <p:spPr>
          <a:xfrm rot="16200000">
            <a:off x="-711349" y="2521386"/>
            <a:ext cx="2889059" cy="356797"/>
          </a:xfrm>
          <a:prstGeom prst="triangle">
            <a:avLst/>
          </a:prstGeom>
          <a:solidFill>
            <a:sysClr val="window" lastClr="FFFFFF">
              <a:lumMod val="8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ptos Light"/>
              <a:ea typeface="+mn-ea"/>
              <a:cs typeface="+mn-cs"/>
            </a:endParaRPr>
          </a:p>
        </p:txBody>
      </p:sp>
      <p:sp>
        <p:nvSpPr>
          <p:cNvPr id="7" name="Oval 6">
            <a:extLst>
              <a:ext uri="{FF2B5EF4-FFF2-40B4-BE49-F238E27FC236}">
                <a16:creationId xmlns:a16="http://schemas.microsoft.com/office/drawing/2014/main" id="{D36A5759-928D-F8D3-E870-1CF6924C2EF6}"/>
              </a:ext>
              <a:ext uri="{C183D7F6-B498-43B3-948B-1728B52AA6E4}">
                <adec:decorative xmlns:adec="http://schemas.microsoft.com/office/drawing/2017/decorative" val="1"/>
              </a:ext>
            </a:extLst>
          </p:cNvPr>
          <p:cNvSpPr/>
          <p:nvPr/>
        </p:nvSpPr>
        <p:spPr>
          <a:xfrm>
            <a:off x="87139" y="2342154"/>
            <a:ext cx="663512" cy="663512"/>
          </a:xfrm>
          <a:prstGeom prst="ellipse">
            <a:avLst/>
          </a:prstGeom>
          <a:solidFill>
            <a:srgbClr val="B9FDFE"/>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latin typeface="Aptos Light" panose="020B0004020202020204" pitchFamily="34" charset="0"/>
                <a:ea typeface="+mn-ea"/>
                <a:cs typeface="+mn-cs"/>
              </a:rPr>
              <a:t>3</a:t>
            </a:r>
          </a:p>
        </p:txBody>
      </p:sp>
      <p:sp>
        <p:nvSpPr>
          <p:cNvPr id="9" name="Oval 8">
            <a:extLst>
              <a:ext uri="{FF2B5EF4-FFF2-40B4-BE49-F238E27FC236}">
                <a16:creationId xmlns:a16="http://schemas.microsoft.com/office/drawing/2014/main" id="{C65E7E78-6FD5-C95D-1F8A-F1C1567BE032}"/>
              </a:ext>
              <a:ext uri="{C183D7F6-B498-43B3-948B-1728B52AA6E4}">
                <adec:decorative xmlns:adec="http://schemas.microsoft.com/office/drawing/2017/decorative" val="1"/>
              </a:ext>
            </a:extLst>
          </p:cNvPr>
          <p:cNvSpPr/>
          <p:nvPr/>
        </p:nvSpPr>
        <p:spPr>
          <a:xfrm>
            <a:off x="84025" y="4994152"/>
            <a:ext cx="663512" cy="663512"/>
          </a:xfrm>
          <a:prstGeom prst="ellipse">
            <a:avLst/>
          </a:prstGeom>
          <a:solidFill>
            <a:srgbClr val="B9FDFE"/>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latin typeface="Aptos Light" panose="020B0004020202020204" pitchFamily="34" charset="0"/>
                <a:ea typeface="+mn-ea"/>
                <a:cs typeface="+mn-cs"/>
              </a:rPr>
              <a:t>4</a:t>
            </a:r>
          </a:p>
        </p:txBody>
      </p:sp>
      <p:sp>
        <p:nvSpPr>
          <p:cNvPr id="11" name="Oval 10">
            <a:extLst>
              <a:ext uri="{FF2B5EF4-FFF2-40B4-BE49-F238E27FC236}">
                <a16:creationId xmlns:a16="http://schemas.microsoft.com/office/drawing/2014/main" id="{4336CA6A-F4B7-CE92-9FE9-DE21A35417A3}"/>
              </a:ext>
              <a:ext uri="{C183D7F6-B498-43B3-948B-1728B52AA6E4}">
                <adec:decorative xmlns:adec="http://schemas.microsoft.com/office/drawing/2017/decorative" val="1"/>
              </a:ext>
            </a:extLst>
          </p:cNvPr>
          <p:cNvSpPr/>
          <p:nvPr/>
        </p:nvSpPr>
        <p:spPr>
          <a:xfrm>
            <a:off x="5974567" y="2342154"/>
            <a:ext cx="663512" cy="663512"/>
          </a:xfrm>
          <a:prstGeom prst="ellipse">
            <a:avLst/>
          </a:prstGeom>
          <a:solidFill>
            <a:srgbClr val="B9FDFE"/>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latin typeface="Aptos Light" panose="020B0004020202020204" pitchFamily="34" charset="0"/>
                <a:ea typeface="+mn-ea"/>
                <a:cs typeface="+mn-cs"/>
              </a:rPr>
              <a:t>5</a:t>
            </a:r>
          </a:p>
        </p:txBody>
      </p:sp>
      <p:sp>
        <p:nvSpPr>
          <p:cNvPr id="13" name="Oval 12">
            <a:extLst>
              <a:ext uri="{FF2B5EF4-FFF2-40B4-BE49-F238E27FC236}">
                <a16:creationId xmlns:a16="http://schemas.microsoft.com/office/drawing/2014/main" id="{2BCDAE63-9F89-D99B-0BF9-DD7198C7569B}"/>
              </a:ext>
              <a:ext uri="{C183D7F6-B498-43B3-948B-1728B52AA6E4}">
                <adec:decorative xmlns:adec="http://schemas.microsoft.com/office/drawing/2017/decorative" val="1"/>
              </a:ext>
            </a:extLst>
          </p:cNvPr>
          <p:cNvSpPr/>
          <p:nvPr/>
        </p:nvSpPr>
        <p:spPr>
          <a:xfrm>
            <a:off x="5987905" y="5048107"/>
            <a:ext cx="663512" cy="663512"/>
          </a:xfrm>
          <a:prstGeom prst="ellipse">
            <a:avLst/>
          </a:prstGeom>
          <a:solidFill>
            <a:srgbClr val="B9FDFE"/>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latin typeface="Aptos Light" panose="020B0004020202020204" pitchFamily="34" charset="0"/>
                <a:ea typeface="+mn-ea"/>
                <a:cs typeface="+mn-cs"/>
              </a:rPr>
              <a:t>6</a:t>
            </a:r>
          </a:p>
        </p:txBody>
      </p:sp>
    </p:spTree>
    <p:extLst>
      <p:ext uri="{BB962C8B-B14F-4D97-AF65-F5344CB8AC3E}">
        <p14:creationId xmlns:p14="http://schemas.microsoft.com/office/powerpoint/2010/main" val="18608314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AA203F-65E0-6BE3-5CFE-126103371F4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AB0A94F-48DD-8C7A-065C-58C8666A2569}"/>
              </a:ext>
            </a:extLst>
          </p:cNvPr>
          <p:cNvSpPr txBox="1"/>
          <p:nvPr/>
        </p:nvSpPr>
        <p:spPr>
          <a:xfrm>
            <a:off x="2876031" y="210783"/>
            <a:ext cx="7431926" cy="58477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rPr>
              <a:t>Measuring success at [Institution Name]</a:t>
            </a:r>
          </a:p>
        </p:txBody>
      </p:sp>
      <p:sp>
        <p:nvSpPr>
          <p:cNvPr id="3" name="TextBox 2">
            <a:extLst>
              <a:ext uri="{FF2B5EF4-FFF2-40B4-BE49-F238E27FC236}">
                <a16:creationId xmlns:a16="http://schemas.microsoft.com/office/drawing/2014/main" id="{1C4C06A6-E36B-6BBC-8E9B-ADFFE01AEA38}"/>
              </a:ext>
            </a:extLst>
          </p:cNvPr>
          <p:cNvSpPr txBox="1"/>
          <p:nvPr/>
        </p:nvSpPr>
        <p:spPr>
          <a:xfrm>
            <a:off x="478984" y="1093005"/>
            <a:ext cx="10043583" cy="369332"/>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Success of the amyloidosis service can be monitored using a variety of indicators: </a:t>
            </a:r>
          </a:p>
        </p:txBody>
      </p:sp>
      <p:sp>
        <p:nvSpPr>
          <p:cNvPr id="4" name="TextBox 3">
            <a:extLst>
              <a:ext uri="{FF2B5EF4-FFF2-40B4-BE49-F238E27FC236}">
                <a16:creationId xmlns:a16="http://schemas.microsoft.com/office/drawing/2014/main" id="{EA8C173F-09BE-1F1D-2E60-0C7F276A27A4}"/>
              </a:ext>
            </a:extLst>
          </p:cNvPr>
          <p:cNvSpPr txBox="1"/>
          <p:nvPr/>
        </p:nvSpPr>
        <p:spPr>
          <a:xfrm>
            <a:off x="546908" y="1718324"/>
            <a:ext cx="9316808" cy="5355312"/>
          </a:xfrm>
          <a:prstGeom prst="rect">
            <a:avLst/>
          </a:prstGeom>
          <a:noFill/>
        </p:spPr>
        <p:txBody>
          <a:bodyPr wrap="square" numCol="2">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ysClr val="windowText" lastClr="000000"/>
                </a:solidFill>
                <a:effectLst/>
                <a:uLnTx/>
                <a:uFillTx/>
              </a:rPr>
              <a:t>Early diagnosis and care coordination</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rPr>
              <a:t>Time from referral to confirmed diagnosis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rPr>
              <a:t>Proportion of patients reviewed through MDT</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rPr>
              <a:t>Time from MDT decision to treatment initiation</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rPr>
              <a:t>Number of specialties seen before diagnosis</a:t>
            </a:r>
          </a:p>
          <a:p>
            <a:pPr marL="285750" marR="0" lvl="0" indent="-2857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0" cap="none" spc="0" normalizeH="0" baseline="0" noProof="0" dirty="0">
              <a:ln>
                <a:noFill/>
              </a:ln>
              <a:solidFill>
                <a:sysClr val="windowText" lastClr="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ysClr val="windowText" lastClr="000000"/>
                </a:solidFill>
                <a:effectLst/>
                <a:uLnTx/>
                <a:uFillTx/>
              </a:rPr>
              <a:t>Clinical and patient outcomes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rPr>
              <a:t>Reduction in advanced disease at presentation</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rPr>
              <a:t>Unplanned admissions related to amyloidosis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rPr>
              <a:t>Patient‑reported experience of care coordination</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5" name="TextBox 4">
            <a:extLst>
              <a:ext uri="{FF2B5EF4-FFF2-40B4-BE49-F238E27FC236}">
                <a16:creationId xmlns:a16="http://schemas.microsoft.com/office/drawing/2014/main" id="{0938DBAE-B1E5-EF42-3F52-478FAB11C33E}"/>
              </a:ext>
            </a:extLst>
          </p:cNvPr>
          <p:cNvSpPr txBox="1"/>
          <p:nvPr/>
        </p:nvSpPr>
        <p:spPr>
          <a:xfrm>
            <a:off x="6140450" y="1718324"/>
            <a:ext cx="4690532" cy="3139321"/>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ysClr val="windowText" lastClr="000000"/>
                </a:solidFill>
                <a:effectLst/>
                <a:uLnTx/>
                <a:uFillTx/>
              </a:rPr>
              <a:t>Operational and organizational impact</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rPr>
              <a:t>Emergency admissions and length of stay</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rPr>
              <a:t>Duplication of investigations across services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rPr>
              <a:t>Use of high‑cost diagnostics and therapies with MDT oversight</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ysClr val="windowText" lastClr="000000"/>
                </a:solidFill>
                <a:effectLst/>
                <a:uLnTx/>
                <a:uFillTx/>
              </a:rPr>
              <a:t>Service sustainability and maturity</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rPr>
              <a:t>Referral volumes and case mix over time</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rPr>
              <a:t>Participation of core specialties in MDT</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rPr>
              <a:t>Completion of audit and reporting cycles</a:t>
            </a:r>
          </a:p>
        </p:txBody>
      </p:sp>
    </p:spTree>
    <p:extLst>
      <p:ext uri="{BB962C8B-B14F-4D97-AF65-F5344CB8AC3E}">
        <p14:creationId xmlns:p14="http://schemas.microsoft.com/office/powerpoint/2010/main" val="39042970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3"/>
          <a:stretch>
            <a:fillRect l="-3000" r="-3000"/>
          </a:stretch>
        </a:blipFill>
        <a:effectLst/>
      </p:bgPr>
    </p:bg>
    <p:spTree>
      <p:nvGrpSpPr>
        <p:cNvPr id="1" name="">
          <a:extLst>
            <a:ext uri="{FF2B5EF4-FFF2-40B4-BE49-F238E27FC236}">
              <a16:creationId xmlns:a16="http://schemas.microsoft.com/office/drawing/2014/main" id="{BA73F00B-BDE8-3248-BC5A-4604927E69E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471F7D3-9A0B-F148-2452-9DAE5099C15B}"/>
              </a:ext>
            </a:extLst>
          </p:cNvPr>
          <p:cNvSpPr/>
          <p:nvPr/>
        </p:nvSpPr>
        <p:spPr>
          <a:xfrm>
            <a:off x="0" y="2846844"/>
            <a:ext cx="9587204" cy="1679510"/>
          </a:xfrm>
          <a:prstGeom prst="rect">
            <a:avLst/>
          </a:prstGeom>
          <a:solidFill>
            <a:srgbClr val="B9FDFE">
              <a:alpha val="7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721368" lvl="4" defTabSz="916137">
              <a:defRPr/>
            </a:pPr>
            <a:r>
              <a:rPr lang="en-US" sz="4809" kern="0" dirty="0">
                <a:solidFill>
                  <a:prstClr val="black"/>
                </a:solidFill>
                <a:latin typeface="Aptos Light" panose="020B0004020202020204" pitchFamily="34" charset="0"/>
              </a:rPr>
              <a:t>Call to action</a:t>
            </a:r>
          </a:p>
        </p:txBody>
      </p:sp>
    </p:spTree>
    <p:extLst>
      <p:ext uri="{BB962C8B-B14F-4D97-AF65-F5344CB8AC3E}">
        <p14:creationId xmlns:p14="http://schemas.microsoft.com/office/powerpoint/2010/main" val="25568621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F2140-5898-4F78-0FBA-64FA72BED7A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7280809-EEF0-9D03-0337-3385D5BDC6AE}"/>
              </a:ext>
            </a:extLst>
          </p:cNvPr>
          <p:cNvSpPr txBox="1"/>
          <p:nvPr/>
        </p:nvSpPr>
        <p:spPr>
          <a:xfrm>
            <a:off x="2880062" y="217491"/>
            <a:ext cx="8289588" cy="58477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prstClr val="black"/>
                </a:solidFill>
                <a:effectLst/>
                <a:uLnTx/>
                <a:uFillTx/>
              </a:rPr>
              <a:t>Call to action</a:t>
            </a:r>
          </a:p>
        </p:txBody>
      </p:sp>
      <p:sp>
        <p:nvSpPr>
          <p:cNvPr id="3" name="TextBox 2">
            <a:extLst>
              <a:ext uri="{FF2B5EF4-FFF2-40B4-BE49-F238E27FC236}">
                <a16:creationId xmlns:a16="http://schemas.microsoft.com/office/drawing/2014/main" id="{567BA574-4DC4-D48D-E17F-E50575B1F6FE}"/>
              </a:ext>
            </a:extLst>
          </p:cNvPr>
          <p:cNvSpPr txBox="1"/>
          <p:nvPr/>
        </p:nvSpPr>
        <p:spPr>
          <a:xfrm>
            <a:off x="390547" y="1136923"/>
            <a:ext cx="10411731" cy="646331"/>
          </a:xfrm>
          <a:prstGeom prst="rect">
            <a:avLst/>
          </a:prstGeom>
          <a:noFill/>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ysClr val="windowText" lastClr="000000"/>
                </a:solidFill>
                <a:effectLst/>
                <a:uLnTx/>
                <a:uFillTx/>
              </a:rPr>
              <a:t>We are seeking approval to proceed with a coordinated and MDT‑led amyloidosis service using existing infrastructure and a phased investment model.</a:t>
            </a:r>
          </a:p>
        </p:txBody>
      </p:sp>
      <p:sp>
        <p:nvSpPr>
          <p:cNvPr id="4" name="Rectangle 3">
            <a:extLst>
              <a:ext uri="{FF2B5EF4-FFF2-40B4-BE49-F238E27FC236}">
                <a16:creationId xmlns:a16="http://schemas.microsoft.com/office/drawing/2014/main" id="{101A78D2-47C7-2692-32A2-DF61E4BBB96B}"/>
              </a:ext>
            </a:extLst>
          </p:cNvPr>
          <p:cNvSpPr/>
          <p:nvPr/>
        </p:nvSpPr>
        <p:spPr>
          <a:xfrm>
            <a:off x="390547" y="2012950"/>
            <a:ext cx="11429978" cy="838200"/>
          </a:xfrm>
          <a:prstGeom prst="rect">
            <a:avLst/>
          </a:prstGeom>
          <a:solidFill>
            <a:srgbClr val="B9FDFE"/>
          </a:soli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Light"/>
                <a:ea typeface="+mn-ea"/>
                <a:cs typeface="+mn-cs"/>
              </a:rPr>
              <a:t>Endorsement to explore the development of a multidisciplinary amyloidosis service at [Institution Name]</a:t>
            </a:r>
          </a:p>
        </p:txBody>
      </p:sp>
      <p:sp>
        <p:nvSpPr>
          <p:cNvPr id="5" name="Rectangle 4">
            <a:extLst>
              <a:ext uri="{FF2B5EF4-FFF2-40B4-BE49-F238E27FC236}">
                <a16:creationId xmlns:a16="http://schemas.microsoft.com/office/drawing/2014/main" id="{C98FD0AD-3E35-278D-B3F0-4C8163599E9B}"/>
              </a:ext>
            </a:extLst>
          </p:cNvPr>
          <p:cNvSpPr/>
          <p:nvPr/>
        </p:nvSpPr>
        <p:spPr>
          <a:xfrm>
            <a:off x="390547" y="3058586"/>
            <a:ext cx="11429978" cy="838200"/>
          </a:xfrm>
          <a:prstGeom prst="rect">
            <a:avLst/>
          </a:prstGeom>
          <a:solidFill>
            <a:srgbClr val="B9FDFE"/>
          </a:soli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Light"/>
                <a:ea typeface="+mn-ea"/>
                <a:cs typeface="+mn-cs"/>
              </a:rPr>
              <a:t>Agreement to establish a working group to scope service design and feasibility</a:t>
            </a:r>
          </a:p>
        </p:txBody>
      </p:sp>
      <p:sp>
        <p:nvSpPr>
          <p:cNvPr id="6" name="Rectangle 5">
            <a:extLst>
              <a:ext uri="{FF2B5EF4-FFF2-40B4-BE49-F238E27FC236}">
                <a16:creationId xmlns:a16="http://schemas.microsoft.com/office/drawing/2014/main" id="{9F25980F-62A9-1AC0-2C79-A759A16F31DF}"/>
              </a:ext>
            </a:extLst>
          </p:cNvPr>
          <p:cNvSpPr/>
          <p:nvPr/>
        </p:nvSpPr>
        <p:spPr>
          <a:xfrm>
            <a:off x="390547" y="4104222"/>
            <a:ext cx="11429978" cy="838200"/>
          </a:xfrm>
          <a:prstGeom prst="rect">
            <a:avLst/>
          </a:prstGeom>
          <a:solidFill>
            <a:srgbClr val="B9FDFE"/>
          </a:soli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Light"/>
                <a:ea typeface="+mn-ea"/>
                <a:cs typeface="+mn-cs"/>
              </a:rPr>
              <a:t>Funding for protected MDT time and a care coordinator role</a:t>
            </a:r>
          </a:p>
        </p:txBody>
      </p:sp>
      <p:sp>
        <p:nvSpPr>
          <p:cNvPr id="7" name="Rectangle 6">
            <a:extLst>
              <a:ext uri="{FF2B5EF4-FFF2-40B4-BE49-F238E27FC236}">
                <a16:creationId xmlns:a16="http://schemas.microsoft.com/office/drawing/2014/main" id="{1264F40E-596B-B5A8-246E-3DF8B5444A2E}"/>
              </a:ext>
            </a:extLst>
          </p:cNvPr>
          <p:cNvSpPr/>
          <p:nvPr/>
        </p:nvSpPr>
        <p:spPr>
          <a:xfrm>
            <a:off x="390547" y="5187888"/>
            <a:ext cx="11429978" cy="838200"/>
          </a:xfrm>
          <a:prstGeom prst="rect">
            <a:avLst/>
          </a:prstGeom>
          <a:solidFill>
            <a:srgbClr val="B9FDFE"/>
          </a:soli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Light"/>
                <a:ea typeface="+mn-ea"/>
                <a:cs typeface="+mn-cs"/>
              </a:rPr>
              <a:t>Approval to formalize an amyloidosis MDT, using existing clinical teams and protected time</a:t>
            </a:r>
          </a:p>
        </p:txBody>
      </p:sp>
    </p:spTree>
    <p:extLst>
      <p:ext uri="{BB962C8B-B14F-4D97-AF65-F5344CB8AC3E}">
        <p14:creationId xmlns:p14="http://schemas.microsoft.com/office/powerpoint/2010/main" val="37735300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3"/>
          <a:stretch>
            <a:fillRect l="-3000" r="-3000"/>
          </a:stretch>
        </a:blipFill>
        <a:effectLst/>
      </p:bgPr>
    </p:bg>
    <p:spTree>
      <p:nvGrpSpPr>
        <p:cNvPr id="1" name="">
          <a:extLst>
            <a:ext uri="{FF2B5EF4-FFF2-40B4-BE49-F238E27FC236}">
              <a16:creationId xmlns:a16="http://schemas.microsoft.com/office/drawing/2014/main" id="{9B1FE17E-70A1-F059-5B87-3160F3AA8D9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68622A3-F621-5AB4-37A3-0EAB50FA40A7}"/>
              </a:ext>
            </a:extLst>
          </p:cNvPr>
          <p:cNvSpPr/>
          <p:nvPr/>
        </p:nvSpPr>
        <p:spPr>
          <a:xfrm>
            <a:off x="0" y="2827794"/>
            <a:ext cx="10350618" cy="1679510"/>
          </a:xfrm>
          <a:prstGeom prst="rect">
            <a:avLst/>
          </a:prstGeom>
          <a:solidFill>
            <a:srgbClr val="B9FDFE">
              <a:alpha val="7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684" lvl="4" defTabSz="916137">
              <a:defRPr/>
            </a:pPr>
            <a:r>
              <a:rPr lang="en-US" sz="4809" kern="0" dirty="0">
                <a:solidFill>
                  <a:prstClr val="black"/>
                </a:solidFill>
                <a:latin typeface="Aptos Light" panose="020B0004020202020204" pitchFamily="34" charset="0"/>
              </a:rPr>
              <a:t>Success stories</a:t>
            </a:r>
          </a:p>
        </p:txBody>
      </p:sp>
    </p:spTree>
    <p:extLst>
      <p:ext uri="{BB962C8B-B14F-4D97-AF65-F5344CB8AC3E}">
        <p14:creationId xmlns:p14="http://schemas.microsoft.com/office/powerpoint/2010/main" val="21266744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6FF30C-00A4-1422-B64B-41BD3F3A892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BCB57FB-EB12-89C0-AC2F-C84741D24B6B}"/>
              </a:ext>
            </a:extLst>
          </p:cNvPr>
          <p:cNvSpPr txBox="1"/>
          <p:nvPr/>
        </p:nvSpPr>
        <p:spPr>
          <a:xfrm>
            <a:off x="2880062" y="217491"/>
            <a:ext cx="8289588" cy="58477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ysClr val="windowText" lastClr="000000"/>
                </a:solidFill>
                <a:effectLst/>
                <a:uLnTx/>
                <a:uFillTx/>
              </a:rPr>
              <a:t>National Amyloidosis Centre: UK</a:t>
            </a:r>
          </a:p>
        </p:txBody>
      </p:sp>
      <p:sp>
        <p:nvSpPr>
          <p:cNvPr id="3" name="Textfeld 16">
            <a:extLst>
              <a:ext uri="{FF2B5EF4-FFF2-40B4-BE49-F238E27FC236}">
                <a16:creationId xmlns:a16="http://schemas.microsoft.com/office/drawing/2014/main" id="{39421E03-51A4-9DD9-0FD0-1079F6007915}"/>
              </a:ext>
            </a:extLst>
          </p:cNvPr>
          <p:cNvSpPr txBox="1"/>
          <p:nvPr/>
        </p:nvSpPr>
        <p:spPr>
          <a:xfrm>
            <a:off x="318305" y="908050"/>
            <a:ext cx="7467123" cy="3711654"/>
          </a:xfrm>
          <a:prstGeom prst="flowChartAlternateProcess">
            <a:avLst/>
          </a:prstGeom>
          <a:solidFill>
            <a:sysClr val="window" lastClr="FFFFFF">
              <a:lumMod val="95000"/>
            </a:sysClr>
          </a:solidFill>
        </p:spPr>
        <p:txBody>
          <a:bodyPr wrap="square">
            <a:spAutoFit/>
          </a:bodyPr>
          <a:lstStyle/>
          <a:p>
            <a:pPr marL="0" marR="0" lvl="0" indent="0" defTabSz="914400" eaLnBrk="1" fontAlgn="auto" latinLnBrk="0" hangingPunct="1">
              <a:lnSpc>
                <a:spcPct val="100000"/>
              </a:lnSpc>
              <a:spcBef>
                <a:spcPts val="0"/>
              </a:spcBef>
              <a:spcAft>
                <a:spcPts val="0"/>
              </a:spcAft>
              <a:buClr>
                <a:srgbClr val="09DDE9"/>
              </a:buClr>
              <a:buSzTx/>
              <a:buFontTx/>
              <a:buNone/>
              <a:tabLst/>
              <a:defRPr/>
            </a:pPr>
            <a:r>
              <a:rPr kumimoji="0" lang="en-US" sz="1600" b="1" i="0" u="sng" strike="noStrike" kern="0" cap="none" spc="0" normalizeH="0" baseline="0" noProof="0" dirty="0">
                <a:ln>
                  <a:noFill/>
                </a:ln>
                <a:solidFill>
                  <a:srgbClr val="000000"/>
                </a:solidFill>
                <a:effectLst/>
                <a:uLnTx/>
                <a:uFillTx/>
              </a:rPr>
              <a:t>Key features of the center:</a:t>
            </a:r>
          </a:p>
          <a:p>
            <a:pPr marL="285750" marR="0" lvl="0" indent="-285750" defTabSz="914400" eaLnBrk="1" fontAlgn="auto" latinLnBrk="0" hangingPunct="1">
              <a:lnSpc>
                <a:spcPct val="100000"/>
              </a:lnSpc>
              <a:spcBef>
                <a:spcPts val="0"/>
              </a:spcBef>
              <a:spcAft>
                <a:spcPts val="0"/>
              </a:spcAft>
              <a:buClr>
                <a:srgbClr val="09DDE9"/>
              </a:buClr>
              <a:buSzTx/>
              <a:buFontTx/>
              <a:buChar char="+"/>
              <a:tabLst/>
              <a:defRPr/>
            </a:pPr>
            <a:r>
              <a:rPr kumimoji="0" lang="en-US" sz="1400" b="0" i="0" u="none" strike="noStrike" kern="0" cap="none" spc="0" normalizeH="0" baseline="0" noProof="0" dirty="0">
                <a:ln>
                  <a:noFill/>
                </a:ln>
                <a:solidFill>
                  <a:srgbClr val="000000"/>
                </a:solidFill>
                <a:effectLst/>
                <a:uLnTx/>
                <a:uFillTx/>
              </a:rPr>
              <a:t>Nationally commissioned specialist center providing coordinated care for patients with all forms of systemic amyloidosis </a:t>
            </a:r>
          </a:p>
          <a:p>
            <a:pPr marL="285750" marR="0" lvl="0" indent="-285750" defTabSz="914400" eaLnBrk="1" fontAlgn="auto" latinLnBrk="0" hangingPunct="1">
              <a:lnSpc>
                <a:spcPct val="100000"/>
              </a:lnSpc>
              <a:spcBef>
                <a:spcPts val="0"/>
              </a:spcBef>
              <a:spcAft>
                <a:spcPts val="0"/>
              </a:spcAft>
              <a:buClr>
                <a:srgbClr val="09DDE9"/>
              </a:buClr>
              <a:buSzTx/>
              <a:buFontTx/>
              <a:buChar char="+"/>
              <a:tabLst/>
              <a:defRPr/>
            </a:pPr>
            <a:r>
              <a:rPr kumimoji="0" lang="en-US" sz="1400" b="0" i="0" u="none" strike="noStrike" kern="0" cap="none" spc="0" normalizeH="0" baseline="0" noProof="0" dirty="0">
                <a:ln>
                  <a:noFill/>
                </a:ln>
                <a:solidFill>
                  <a:srgbClr val="000000"/>
                </a:solidFill>
                <a:effectLst/>
                <a:uLnTx/>
                <a:uFillTx/>
              </a:rPr>
              <a:t>Fully integrated multidisciplinary model including cardiology, hematology, nephrology, neurology, genetics, nuclear medicine, pathology, specialist nursing, and palliative care </a:t>
            </a:r>
          </a:p>
          <a:p>
            <a:pPr marL="285750" marR="0" lvl="0" indent="-285750" defTabSz="914400" eaLnBrk="1" fontAlgn="auto" latinLnBrk="0" hangingPunct="1">
              <a:lnSpc>
                <a:spcPct val="100000"/>
              </a:lnSpc>
              <a:spcBef>
                <a:spcPts val="0"/>
              </a:spcBef>
              <a:spcAft>
                <a:spcPts val="0"/>
              </a:spcAft>
              <a:buClr>
                <a:srgbClr val="09DDE9"/>
              </a:buClr>
              <a:buSzTx/>
              <a:buFontTx/>
              <a:buChar char="+"/>
              <a:tabLst/>
              <a:defRPr/>
            </a:pPr>
            <a:r>
              <a:rPr kumimoji="0" lang="en-US" sz="1400" b="0" i="0" u="none" strike="noStrike" kern="0" cap="none" spc="0" normalizeH="0" baseline="0" noProof="0" dirty="0">
                <a:ln>
                  <a:noFill/>
                </a:ln>
                <a:solidFill>
                  <a:srgbClr val="000000"/>
                </a:solidFill>
                <a:effectLst/>
                <a:uLnTx/>
                <a:uFillTx/>
              </a:rPr>
              <a:t>One-stop multidisciplinary assessment model with same-day investigations and specialist review </a:t>
            </a:r>
          </a:p>
          <a:p>
            <a:pPr marL="285750" marR="0" lvl="0" indent="-285750" defTabSz="914400" eaLnBrk="1" fontAlgn="auto" latinLnBrk="0" hangingPunct="1">
              <a:lnSpc>
                <a:spcPct val="100000"/>
              </a:lnSpc>
              <a:spcBef>
                <a:spcPts val="0"/>
              </a:spcBef>
              <a:spcAft>
                <a:spcPts val="0"/>
              </a:spcAft>
              <a:buClr>
                <a:srgbClr val="09DDE9"/>
              </a:buClr>
              <a:buSzTx/>
              <a:buFontTx/>
              <a:buChar char="+"/>
              <a:tabLst/>
              <a:defRPr/>
            </a:pPr>
            <a:r>
              <a:rPr kumimoji="0" lang="en-US" sz="1400" b="0" i="0" u="none" strike="noStrike" kern="0" cap="none" spc="0" normalizeH="0" baseline="0" noProof="0" dirty="0">
                <a:ln>
                  <a:noFill/>
                </a:ln>
                <a:solidFill>
                  <a:srgbClr val="000000"/>
                </a:solidFill>
                <a:effectLst/>
                <a:uLnTx/>
                <a:uFillTx/>
              </a:rPr>
              <a:t>Advanced multimodality imaging infrastructure including echocardiography, CMR, </a:t>
            </a:r>
            <a:br>
              <a:rPr kumimoji="0" lang="en-US" sz="1400" b="0" i="0" u="none" strike="noStrike" kern="0" cap="none" spc="0" normalizeH="0" baseline="0" noProof="0" dirty="0">
                <a:ln>
                  <a:noFill/>
                </a:ln>
                <a:solidFill>
                  <a:srgbClr val="000000"/>
                </a:solidFill>
                <a:effectLst/>
                <a:uLnTx/>
                <a:uFillTx/>
              </a:rPr>
            </a:br>
            <a:r>
              <a:rPr kumimoji="0" lang="en-US" sz="1400" b="0" i="0" u="none" strike="noStrike" kern="0" cap="none" spc="0" normalizeH="0" baseline="0" noProof="0" dirty="0">
                <a:ln>
                  <a:noFill/>
                </a:ln>
                <a:solidFill>
                  <a:srgbClr val="000000"/>
                </a:solidFill>
                <a:effectLst/>
                <a:uLnTx/>
                <a:uFillTx/>
              </a:rPr>
              <a:t>SAP scintigraphy, and DPD imaging</a:t>
            </a:r>
          </a:p>
          <a:p>
            <a:pPr marL="285750" marR="0" lvl="0" indent="-285750" defTabSz="914400" eaLnBrk="1" fontAlgn="auto" latinLnBrk="0" hangingPunct="1">
              <a:lnSpc>
                <a:spcPct val="100000"/>
              </a:lnSpc>
              <a:spcBef>
                <a:spcPts val="0"/>
              </a:spcBef>
              <a:spcAft>
                <a:spcPts val="0"/>
              </a:spcAft>
              <a:buClr>
                <a:srgbClr val="09DDE9"/>
              </a:buClr>
              <a:buSzTx/>
              <a:buFontTx/>
              <a:buChar char="+"/>
              <a:tabLst/>
              <a:defRPr/>
            </a:pPr>
            <a:r>
              <a:rPr kumimoji="0" lang="en-US" sz="1400" b="0" i="0" u="none" strike="noStrike" kern="0" cap="none" spc="0" normalizeH="0" baseline="0" noProof="0" dirty="0">
                <a:ln>
                  <a:noFill/>
                </a:ln>
                <a:solidFill>
                  <a:srgbClr val="000000"/>
                </a:solidFill>
                <a:effectLst/>
                <a:uLnTx/>
                <a:uFillTx/>
              </a:rPr>
              <a:t>National expertise in amyloid typing, genetics, and proteomics </a:t>
            </a:r>
          </a:p>
          <a:p>
            <a:pPr marL="285750" marR="0" lvl="0" indent="-285750" defTabSz="914400" eaLnBrk="1" fontAlgn="auto" latinLnBrk="0" hangingPunct="1">
              <a:lnSpc>
                <a:spcPct val="100000"/>
              </a:lnSpc>
              <a:spcBef>
                <a:spcPts val="0"/>
              </a:spcBef>
              <a:spcAft>
                <a:spcPts val="0"/>
              </a:spcAft>
              <a:buClr>
                <a:srgbClr val="09DDE9"/>
              </a:buClr>
              <a:buSzTx/>
              <a:buFontTx/>
              <a:buChar char="+"/>
              <a:tabLst/>
              <a:defRPr/>
            </a:pPr>
            <a:r>
              <a:rPr kumimoji="0" lang="en-US" sz="1400" b="0" i="0" u="none" strike="noStrike" kern="0" cap="none" spc="0" normalizeH="0" baseline="0" noProof="0" dirty="0">
                <a:ln>
                  <a:noFill/>
                </a:ln>
                <a:solidFill>
                  <a:srgbClr val="000000"/>
                </a:solidFill>
                <a:effectLst/>
                <a:uLnTx/>
                <a:uFillTx/>
              </a:rPr>
              <a:t>Centralized MDT decision-making supporting rapid diagnosis and treatment initiation </a:t>
            </a:r>
          </a:p>
          <a:p>
            <a:pPr marL="285750" marR="0" lvl="0" indent="-285750" defTabSz="914400" eaLnBrk="1" fontAlgn="auto" latinLnBrk="0" hangingPunct="1">
              <a:lnSpc>
                <a:spcPct val="100000"/>
              </a:lnSpc>
              <a:spcBef>
                <a:spcPts val="0"/>
              </a:spcBef>
              <a:spcAft>
                <a:spcPts val="0"/>
              </a:spcAft>
              <a:buClr>
                <a:srgbClr val="09DDE9"/>
              </a:buClr>
              <a:buSzTx/>
              <a:buFontTx/>
              <a:buChar char="+"/>
              <a:tabLst/>
              <a:defRPr/>
            </a:pPr>
            <a:r>
              <a:rPr kumimoji="0" lang="en-US" sz="1400" b="0" i="0" u="none" strike="noStrike" kern="0" cap="none" spc="0" normalizeH="0" baseline="0" noProof="0" dirty="0">
                <a:ln>
                  <a:noFill/>
                </a:ln>
                <a:solidFill>
                  <a:srgbClr val="000000"/>
                </a:solidFill>
                <a:effectLst/>
                <a:uLnTx/>
                <a:uFillTx/>
              </a:rPr>
              <a:t>Strong integration of clinical care, translational research, and clinical trials </a:t>
            </a:r>
          </a:p>
          <a:p>
            <a:pPr marL="285750" marR="0" lvl="0" indent="-285750" defTabSz="914400" eaLnBrk="1" fontAlgn="auto" latinLnBrk="0" hangingPunct="1">
              <a:lnSpc>
                <a:spcPct val="100000"/>
              </a:lnSpc>
              <a:spcBef>
                <a:spcPts val="0"/>
              </a:spcBef>
              <a:spcAft>
                <a:spcPts val="0"/>
              </a:spcAft>
              <a:buClr>
                <a:srgbClr val="09DDE9"/>
              </a:buClr>
              <a:buSzTx/>
              <a:buFontTx/>
              <a:buChar char="+"/>
              <a:tabLst/>
              <a:defRPr/>
            </a:pPr>
            <a:r>
              <a:rPr kumimoji="0" lang="en-US" sz="1400" b="0" i="0" u="none" strike="noStrike" kern="0" cap="none" spc="0" normalizeH="0" baseline="0" noProof="0" dirty="0">
                <a:ln>
                  <a:noFill/>
                </a:ln>
                <a:solidFill>
                  <a:srgbClr val="000000"/>
                </a:solidFill>
                <a:effectLst/>
                <a:uLnTx/>
                <a:uFillTx/>
              </a:rPr>
              <a:t>Major international referral and research center with one of the largest amyloidosis clinical trial portfolios worldwide</a:t>
            </a:r>
          </a:p>
          <a:p>
            <a:pPr marL="285750" marR="0" lvl="0" indent="-285750" defTabSz="914400" eaLnBrk="1" fontAlgn="auto" latinLnBrk="0" hangingPunct="1">
              <a:lnSpc>
                <a:spcPct val="100000"/>
              </a:lnSpc>
              <a:spcBef>
                <a:spcPts val="0"/>
              </a:spcBef>
              <a:spcAft>
                <a:spcPts val="0"/>
              </a:spcAft>
              <a:buClr>
                <a:srgbClr val="09DDE9"/>
              </a:buClr>
              <a:buSzTx/>
              <a:buFontTx/>
              <a:buChar char="+"/>
              <a:tabLst/>
              <a:defRPr/>
            </a:pPr>
            <a:r>
              <a:rPr kumimoji="0" lang="en-US" sz="1400" b="0" i="0" u="none" strike="noStrike" kern="0" cap="none" spc="0" normalizeH="0" baseline="0" noProof="0" dirty="0">
                <a:ln>
                  <a:noFill/>
                </a:ln>
                <a:solidFill>
                  <a:sysClr val="windowText" lastClr="000000"/>
                </a:solidFill>
                <a:effectLst/>
                <a:uLnTx/>
                <a:uFillTx/>
              </a:rPr>
              <a:t>Coordinates the UK </a:t>
            </a:r>
            <a:r>
              <a:rPr kumimoji="0" lang="en-US" sz="1400" b="1" i="0" u="none" strike="noStrike" kern="0" cap="none" spc="0" normalizeH="0" baseline="0" noProof="0" dirty="0">
                <a:ln>
                  <a:noFill/>
                </a:ln>
                <a:solidFill>
                  <a:sysClr val="windowText" lastClr="000000"/>
                </a:solidFill>
                <a:effectLst/>
                <a:uLnTx/>
                <a:uFillTx/>
              </a:rPr>
              <a:t>‘hub-and-spoke’ </a:t>
            </a:r>
            <a:r>
              <a:rPr kumimoji="0" lang="en-US" sz="1400" b="0" i="0" u="none" strike="noStrike" kern="0" cap="none" spc="0" normalizeH="0" baseline="0" noProof="0" dirty="0">
                <a:ln>
                  <a:noFill/>
                </a:ln>
                <a:solidFill>
                  <a:sysClr val="windowText" lastClr="000000"/>
                </a:solidFill>
                <a:effectLst/>
                <a:uLnTx/>
                <a:uFillTx/>
              </a:rPr>
              <a:t>network of amyloidosis services</a:t>
            </a:r>
            <a:endParaRPr kumimoji="0" lang="en-US" sz="1400" b="0" i="0" u="none" strike="noStrike" kern="0" cap="none" spc="0" normalizeH="0" baseline="0" noProof="0" dirty="0">
              <a:ln>
                <a:noFill/>
              </a:ln>
              <a:solidFill>
                <a:srgbClr val="000000"/>
              </a:solidFill>
              <a:effectLst/>
              <a:uLnTx/>
              <a:uFillTx/>
            </a:endParaRPr>
          </a:p>
        </p:txBody>
      </p:sp>
      <p:sp>
        <p:nvSpPr>
          <p:cNvPr id="4" name="Rectangle: Rounded Corners 3">
            <a:extLst>
              <a:ext uri="{FF2B5EF4-FFF2-40B4-BE49-F238E27FC236}">
                <a16:creationId xmlns:a16="http://schemas.microsoft.com/office/drawing/2014/main" id="{577B3142-8D85-AFBB-683F-859E7951B1BB}"/>
              </a:ext>
            </a:extLst>
          </p:cNvPr>
          <p:cNvSpPr/>
          <p:nvPr/>
        </p:nvSpPr>
        <p:spPr>
          <a:xfrm>
            <a:off x="325538" y="4708611"/>
            <a:ext cx="7467123" cy="1718997"/>
          </a:xfrm>
          <a:prstGeom prst="roundRect">
            <a:avLst>
              <a:gd name="adj" fmla="val 20129"/>
            </a:avLst>
          </a:prstGeom>
          <a:solidFill>
            <a:srgbClr val="B9FDFE"/>
          </a:soli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1" i="0" u="sng" strike="noStrike" kern="0" cap="none" spc="0" normalizeH="0" baseline="0" noProof="0" dirty="0">
              <a:ln>
                <a:noFill/>
              </a:ln>
              <a:solidFill>
                <a:prstClr val="black"/>
              </a:solidFill>
              <a:effectLst/>
              <a:uLnTx/>
              <a:uFillTx/>
              <a:latin typeface="Aptos Light"/>
              <a:ea typeface="+mn-ea"/>
              <a:cs typeface="+mn-cs"/>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n-US" sz="1600" b="1" i="0" u="sng" strike="noStrike" kern="0" cap="none" spc="0" normalizeH="0" baseline="0" noProof="0" dirty="0">
                <a:ln>
                  <a:noFill/>
                </a:ln>
                <a:solidFill>
                  <a:prstClr val="black"/>
                </a:solidFill>
                <a:effectLst/>
                <a:uLnTx/>
                <a:uFillTx/>
                <a:latin typeface="Aptos Light"/>
                <a:ea typeface="+mn-ea"/>
                <a:cs typeface="+mn-cs"/>
              </a:rPr>
              <a:t>Center outcomes: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400" b="0" i="0" u="none" strike="noStrike" kern="0" cap="none" spc="0" normalizeH="0" baseline="0" noProof="0" dirty="0">
                <a:ln>
                  <a:noFill/>
                </a:ln>
                <a:solidFill>
                  <a:prstClr val="black"/>
                </a:solidFill>
                <a:effectLst/>
                <a:uLnTx/>
                <a:uFillTx/>
                <a:latin typeface="Aptos Light"/>
                <a:ea typeface="+mn-ea"/>
                <a:cs typeface="+mn-cs"/>
              </a:rPr>
              <a:t>World’s largest amyloidosis practice </a:t>
            </a:r>
            <a:r>
              <a:rPr kumimoji="0" lang="en-US" sz="1400" b="0" i="0" u="none" strike="noStrike" kern="0" cap="none" spc="0" normalizeH="0" baseline="0" noProof="0" dirty="0">
                <a:ln>
                  <a:noFill/>
                </a:ln>
                <a:solidFill>
                  <a:prstClr val="black"/>
                </a:solidFill>
                <a:effectLst/>
                <a:uLnTx/>
                <a:uFillTx/>
                <a:latin typeface="Aptos Light"/>
                <a:ea typeface="+mn-ea"/>
                <a:cs typeface="+mn-cs"/>
                <a:sym typeface="Wingdings" panose="05000000000000000000" pitchFamily="2" charset="2"/>
              </a:rPr>
              <a:t> 1,400 new patients per year</a:t>
            </a:r>
            <a:endParaRPr kumimoji="0" lang="en-US" sz="1400" b="0" i="0" u="none" strike="noStrike" kern="0" cap="none" spc="0" normalizeH="0" baseline="0" noProof="0" dirty="0">
              <a:ln>
                <a:noFill/>
              </a:ln>
              <a:solidFill>
                <a:prstClr val="black"/>
              </a:solidFill>
              <a:effectLst/>
              <a:uLnTx/>
              <a:uFillTx/>
              <a:latin typeface="Aptos Light"/>
              <a:ea typeface="+mn-ea"/>
              <a:cs typeface="+mn-cs"/>
            </a:endParaRP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400" b="0" i="0" u="none" strike="noStrike" kern="0" cap="none" spc="0" normalizeH="0" baseline="0" noProof="0" dirty="0">
                <a:ln>
                  <a:noFill/>
                </a:ln>
                <a:solidFill>
                  <a:prstClr val="black"/>
                </a:solidFill>
                <a:effectLst/>
                <a:uLnTx/>
                <a:uFillTx/>
                <a:latin typeface="Aptos Light"/>
                <a:ea typeface="+mn-ea"/>
                <a:cs typeface="+mn-cs"/>
              </a:rPr>
              <a:t>Earlier diagnosis and streamlined patient pathways </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400" b="0" i="0" u="none" strike="noStrike" kern="0" cap="none" spc="0" normalizeH="0" baseline="0" noProof="0" dirty="0">
                <a:ln>
                  <a:noFill/>
                </a:ln>
                <a:solidFill>
                  <a:prstClr val="black"/>
                </a:solidFill>
                <a:effectLst/>
                <a:uLnTx/>
                <a:uFillTx/>
                <a:latin typeface="Aptos Light"/>
                <a:ea typeface="+mn-ea"/>
                <a:cs typeface="+mn-cs"/>
              </a:rPr>
              <a:t>Reduced fragmentation of care across specialties </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400" b="0" i="0" u="none" strike="noStrike" kern="0" cap="none" spc="0" normalizeH="0" baseline="0" noProof="0" dirty="0">
                <a:ln>
                  <a:noFill/>
                </a:ln>
                <a:solidFill>
                  <a:prstClr val="black"/>
                </a:solidFill>
                <a:effectLst/>
                <a:uLnTx/>
                <a:uFillTx/>
                <a:latin typeface="Aptos Light"/>
                <a:ea typeface="+mn-ea"/>
                <a:cs typeface="+mn-cs"/>
              </a:rPr>
              <a:t>Improved access to specialized therapies and clinical trials </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400" b="0" i="0" u="none" strike="noStrike" kern="0" cap="none" spc="0" normalizeH="0" baseline="0" noProof="0" dirty="0">
                <a:ln>
                  <a:noFill/>
                </a:ln>
                <a:solidFill>
                  <a:prstClr val="black"/>
                </a:solidFill>
                <a:effectLst/>
                <a:uLnTx/>
                <a:uFillTx/>
                <a:latin typeface="Aptos Light"/>
                <a:ea typeface="+mn-ea"/>
                <a:cs typeface="+mn-cs"/>
              </a:rPr>
              <a:t>Efficient use of highly specialized diagnostics and expertise </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400" b="0" i="0" u="none" strike="noStrike" kern="0" cap="none" spc="0" normalizeH="0" baseline="0" noProof="0" dirty="0">
                <a:ln>
                  <a:noFill/>
                </a:ln>
                <a:solidFill>
                  <a:prstClr val="black"/>
                </a:solidFill>
                <a:effectLst/>
                <a:uLnTx/>
                <a:uFillTx/>
                <a:latin typeface="Aptos Light"/>
                <a:ea typeface="+mn-ea"/>
                <a:cs typeface="+mn-cs"/>
              </a:rPr>
              <a:t>Internationally recognized center of excellence and innovation in amyloidosis care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1" i="0" u="sng" strike="noStrike" kern="0" cap="none" spc="0" normalizeH="0" baseline="0" noProof="0" dirty="0">
              <a:ln>
                <a:noFill/>
              </a:ln>
              <a:solidFill>
                <a:prstClr val="black"/>
              </a:solidFill>
              <a:effectLst/>
              <a:uLnTx/>
              <a:uFillTx/>
              <a:latin typeface="Aptos Light"/>
              <a:ea typeface="+mn-ea"/>
              <a:cs typeface="+mn-cs"/>
            </a:endParaRPr>
          </a:p>
        </p:txBody>
      </p:sp>
      <p:pic>
        <p:nvPicPr>
          <p:cNvPr id="5" name="Picture 4" descr="Photograph of Royal Free London NHS hospital building with a large sign in front displaying &quot;The Royal Free&quot; and logos for UCL Partners and NHS. The multi-story hospital structure features numerous windows and an external glass elevator shaft under a partly cloudy sky.">
            <a:extLst>
              <a:ext uri="{FF2B5EF4-FFF2-40B4-BE49-F238E27FC236}">
                <a16:creationId xmlns:a16="http://schemas.microsoft.com/office/drawing/2014/main" id="{474BF764-7A34-DF48-B3FE-A2A7C5D28570}"/>
              </a:ext>
            </a:extLst>
          </p:cNvPr>
          <p:cNvPicPr>
            <a:picLocks noChangeAspect="1"/>
          </p:cNvPicPr>
          <p:nvPr/>
        </p:nvPicPr>
        <p:blipFill>
          <a:blip r:embed="rId2"/>
          <a:srcRect t="5163" r="16924" b="1"/>
          <a:stretch>
            <a:fillRect/>
          </a:stretch>
        </p:blipFill>
        <p:spPr>
          <a:xfrm>
            <a:off x="8024831" y="940166"/>
            <a:ext cx="3144819" cy="1828800"/>
          </a:xfrm>
          <a:prstGeom prst="rect">
            <a:avLst/>
          </a:prstGeom>
        </p:spPr>
      </p:pic>
      <p:pic>
        <p:nvPicPr>
          <p:cNvPr id="6" name="Picture 5" descr="Photograph of a diverse group of healthcare workers standing outdoors in a spaced formation, all raising one hand in a gesture of greeting or celebration. Participants wear various medical scrubs and casual clothing, with a building and greenery in the background, highlighting unity and morale among medical staff.">
            <a:extLst>
              <a:ext uri="{FF2B5EF4-FFF2-40B4-BE49-F238E27FC236}">
                <a16:creationId xmlns:a16="http://schemas.microsoft.com/office/drawing/2014/main" id="{FCBC877A-EA3A-225E-7040-E188C1DA900D}"/>
              </a:ext>
            </a:extLst>
          </p:cNvPr>
          <p:cNvPicPr>
            <a:picLocks noChangeAspect="1"/>
          </p:cNvPicPr>
          <p:nvPr/>
        </p:nvPicPr>
        <p:blipFill>
          <a:blip r:embed="rId3"/>
          <a:stretch>
            <a:fillRect/>
          </a:stretch>
        </p:blipFill>
        <p:spPr>
          <a:xfrm>
            <a:off x="8024831" y="2881460"/>
            <a:ext cx="3144819" cy="2105906"/>
          </a:xfrm>
          <a:prstGeom prst="rect">
            <a:avLst/>
          </a:prstGeom>
        </p:spPr>
      </p:pic>
      <p:sp>
        <p:nvSpPr>
          <p:cNvPr id="7" name="Rectangle: Rounded Corners 6">
            <a:extLst>
              <a:ext uri="{FF2B5EF4-FFF2-40B4-BE49-F238E27FC236}">
                <a16:creationId xmlns:a16="http://schemas.microsoft.com/office/drawing/2014/main" id="{0EBCBE18-C897-1A61-A1EB-6A1781B3DB8A}"/>
              </a:ext>
            </a:extLst>
          </p:cNvPr>
          <p:cNvSpPr/>
          <p:nvPr/>
        </p:nvSpPr>
        <p:spPr>
          <a:xfrm>
            <a:off x="8024830" y="5198855"/>
            <a:ext cx="3144819" cy="1189517"/>
          </a:xfrm>
          <a:prstGeom prst="roundRect">
            <a:avLst/>
          </a:prstGeom>
          <a:solidFill>
            <a:sysClr val="window" lastClr="FFFFFF">
              <a:lumMod val="95000"/>
            </a:sysClr>
          </a:solidFill>
          <a:ln w="25400" cap="flat" cmpd="sng" algn="ctr">
            <a:noFill/>
            <a:prstDash val="solid"/>
          </a:ln>
          <a:effectLst/>
        </p:spPr>
        <p:txBody>
          <a:bodyPr rtlCol="0" anchor="ctr"/>
          <a:lstStyle/>
          <a:p>
            <a:pPr marL="0" marR="0" lvl="2"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latin typeface="Aptos Light"/>
                <a:ea typeface="+mn-ea"/>
                <a:cs typeface="+mn-cs"/>
                <a:hlinkClick r:id="rId4"/>
              </a:rPr>
              <a:t>Click here to watch a video overview of this center and meet the MDT in London</a:t>
            </a:r>
            <a:endParaRPr kumimoji="0" lang="en-US" sz="1800" b="1" i="0" u="none" strike="noStrike" kern="0" cap="none" spc="0" normalizeH="0" baseline="0" noProof="0" dirty="0">
              <a:ln>
                <a:noFill/>
              </a:ln>
              <a:solidFill>
                <a:prstClr val="black"/>
              </a:solidFill>
              <a:effectLst/>
              <a:uLnTx/>
              <a:uFillTx/>
              <a:latin typeface="Aptos Light"/>
              <a:ea typeface="+mn-ea"/>
              <a:cs typeface="+mn-cs"/>
            </a:endParaRPr>
          </a:p>
        </p:txBody>
      </p:sp>
      <p:sp>
        <p:nvSpPr>
          <p:cNvPr id="8" name="Footer Placeholder 12">
            <a:extLst>
              <a:ext uri="{FF2B5EF4-FFF2-40B4-BE49-F238E27FC236}">
                <a16:creationId xmlns:a16="http://schemas.microsoft.com/office/drawing/2014/main" id="{298D65AE-94B3-CC7E-B064-F1306369A6D3}"/>
              </a:ext>
            </a:extLst>
          </p:cNvPr>
          <p:cNvSpPr txBox="1">
            <a:spLocks/>
          </p:cNvSpPr>
          <p:nvPr/>
        </p:nvSpPr>
        <p:spPr>
          <a:xfrm>
            <a:off x="425450" y="6491090"/>
            <a:ext cx="10804207" cy="342265"/>
          </a:xfrm>
          <a:prstGeom prst="rect">
            <a:avLst/>
          </a:prstGeom>
        </p:spPr>
        <p:txBody>
          <a:bodyPr lIns="0" tIns="0" rIns="0" bIns="0"/>
          <a:lstStyle>
            <a:defPPr>
              <a:defRPr kern="0"/>
            </a:defPPr>
            <a:lvl1pPr algn="l">
              <a:defRPr sz="1050" b="0">
                <a:solidFill>
                  <a:schemeClr val="tx1"/>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prstClr val="black"/>
                </a:solidFill>
                <a:effectLst/>
                <a:uLnTx/>
                <a:uFillTx/>
                <a:latin typeface="Aptos Light"/>
              </a:rPr>
              <a:t>Data source</a:t>
            </a:r>
            <a:r>
              <a:rPr kumimoji="0" lang="en-US" sz="1050" b="0" i="0" u="none" strike="noStrike" kern="0" cap="none" spc="0" normalizeH="0" baseline="0" noProof="0">
                <a:ln>
                  <a:noFill/>
                </a:ln>
                <a:solidFill>
                  <a:prstClr val="black"/>
                </a:solidFill>
                <a:effectLst/>
                <a:uLnTx/>
                <a:uFillTx/>
                <a:latin typeface="Aptos Light"/>
              </a:rPr>
              <a:t>: courtesy of Marianna Fontana (National Amyloidosis Center, UK); Choy CH, et al. Clin Med (Lond). 2024;24(1):100004.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black"/>
                </a:solidFill>
                <a:effectLst/>
                <a:uLnTx/>
                <a:uFillTx/>
                <a:latin typeface="Aptos Light"/>
                <a:ea typeface="MS PGothic" charset="0"/>
              </a:rPr>
              <a:t>Abbreviations: </a:t>
            </a:r>
            <a:r>
              <a:rPr kumimoji="0" lang="en-US" sz="1050" b="0" i="0" u="none" strike="noStrike" kern="1200" cap="none" spc="0" normalizeH="0" baseline="0" noProof="0">
                <a:ln>
                  <a:noFill/>
                </a:ln>
                <a:solidFill>
                  <a:prstClr val="black"/>
                </a:solidFill>
                <a:effectLst/>
                <a:uLnTx/>
                <a:uFillTx/>
                <a:latin typeface="Aptos Light"/>
                <a:ea typeface="MS PGothic" charset="0"/>
              </a:rPr>
              <a:t>CMR, cardiac magnetic resonance;  DPD, </a:t>
            </a:r>
            <a:r>
              <a:rPr kumimoji="0" lang="en-US" sz="1050" b="0" i="0" u="none" strike="noStrike" kern="1200" cap="none" spc="0" normalizeH="0" baseline="30000" noProof="0">
                <a:ln>
                  <a:noFill/>
                </a:ln>
                <a:solidFill>
                  <a:prstClr val="black"/>
                </a:solidFill>
                <a:effectLst/>
                <a:uLnTx/>
                <a:uFillTx/>
                <a:latin typeface="Aptos Light"/>
                <a:ea typeface="MS PGothic" charset="0"/>
              </a:rPr>
              <a:t>99m</a:t>
            </a:r>
            <a:r>
              <a:rPr kumimoji="0" lang="en-US" sz="1050" b="0" i="0" u="none" strike="noStrike" kern="1200" cap="none" spc="0" normalizeH="0" baseline="0" noProof="0">
                <a:ln>
                  <a:noFill/>
                </a:ln>
                <a:solidFill>
                  <a:prstClr val="black"/>
                </a:solidFill>
                <a:effectLst/>
                <a:uLnTx/>
                <a:uFillTx/>
                <a:latin typeface="Aptos Light"/>
                <a:ea typeface="MS PGothic" charset="0"/>
              </a:rPr>
              <a:t>Tc-3,3-diphosphono-1,2-propanodicarboxylic acid; MDT, multidisciplinary team; SAP, serum amyloid P component.</a:t>
            </a:r>
            <a:endParaRPr kumimoji="0" lang="en-US" sz="1050" b="1" i="0" u="none" strike="noStrike" kern="1200" cap="none" spc="0" normalizeH="0" baseline="0" noProof="0" dirty="0">
              <a:ln>
                <a:noFill/>
              </a:ln>
              <a:solidFill>
                <a:prstClr val="black"/>
              </a:solidFill>
              <a:effectLst/>
              <a:uLnTx/>
              <a:uFillTx/>
              <a:latin typeface="Aptos Light"/>
              <a:ea typeface="MS PGothic" charset="0"/>
            </a:endParaRPr>
          </a:p>
        </p:txBody>
      </p:sp>
    </p:spTree>
    <p:extLst>
      <p:ext uri="{BB962C8B-B14F-4D97-AF65-F5344CB8AC3E}">
        <p14:creationId xmlns:p14="http://schemas.microsoft.com/office/powerpoint/2010/main" val="8667128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C8A73D-23DB-D497-1BD4-187F07C5962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937A7A8-91DA-D841-EDEE-F0FA6FF14906}"/>
              </a:ext>
            </a:extLst>
          </p:cNvPr>
          <p:cNvSpPr txBox="1"/>
          <p:nvPr/>
        </p:nvSpPr>
        <p:spPr>
          <a:xfrm>
            <a:off x="2880062" y="217491"/>
            <a:ext cx="8289588" cy="58477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200" b="0" i="0" u="none" strike="noStrike" kern="0" cap="none" spc="0" normalizeH="0" baseline="0" noProof="0" dirty="0">
                <a:ln>
                  <a:noFill/>
                </a:ln>
                <a:solidFill>
                  <a:sysClr val="windowText" lastClr="000000"/>
                </a:solidFill>
                <a:effectLst/>
                <a:uLnTx/>
                <a:uFillTx/>
              </a:rPr>
              <a:t> Amyloidosis Center Charité Berlin: Germany</a:t>
            </a:r>
          </a:p>
        </p:txBody>
      </p:sp>
      <p:grpSp>
        <p:nvGrpSpPr>
          <p:cNvPr id="5" name="Group 4" descr="Timeline for center establishment of the Amyloidosis Center Charité Berlin.">
            <a:extLst>
              <a:ext uri="{FF2B5EF4-FFF2-40B4-BE49-F238E27FC236}">
                <a16:creationId xmlns:a16="http://schemas.microsoft.com/office/drawing/2014/main" id="{4B22581A-E058-79E0-9EFC-AF9262ED091F}"/>
              </a:ext>
            </a:extLst>
          </p:cNvPr>
          <p:cNvGrpSpPr/>
          <p:nvPr/>
        </p:nvGrpSpPr>
        <p:grpSpPr>
          <a:xfrm>
            <a:off x="716034" y="1018271"/>
            <a:ext cx="11115980" cy="1722433"/>
            <a:chOff x="425570" y="948609"/>
            <a:chExt cx="11115980" cy="1722433"/>
          </a:xfrm>
        </p:grpSpPr>
        <p:cxnSp>
          <p:nvCxnSpPr>
            <p:cNvPr id="6" name="Straight Connector 5">
              <a:extLst>
                <a:ext uri="{FF2B5EF4-FFF2-40B4-BE49-F238E27FC236}">
                  <a16:creationId xmlns:a16="http://schemas.microsoft.com/office/drawing/2014/main" id="{4DA439C6-CEA9-CB18-CF1D-74572840FBED}"/>
                </a:ext>
              </a:extLst>
            </p:cNvPr>
            <p:cNvCxnSpPr>
              <a:cxnSpLocks/>
            </p:cNvCxnSpPr>
            <p:nvPr/>
          </p:nvCxnSpPr>
          <p:spPr>
            <a:xfrm>
              <a:off x="893125" y="1941361"/>
              <a:ext cx="9444496" cy="7005"/>
            </a:xfrm>
            <a:prstGeom prst="line">
              <a:avLst/>
            </a:prstGeom>
            <a:noFill/>
            <a:ln w="28575" cap="flat" cmpd="sng" algn="ctr">
              <a:solidFill>
                <a:sysClr val="window" lastClr="FFFFFF">
                  <a:lumMod val="65000"/>
                </a:sysClr>
              </a:solidFill>
              <a:prstDash val="solid"/>
              <a:headEnd w="lg" len="lg"/>
              <a:tailEnd type="triangle"/>
            </a:ln>
            <a:effectLst/>
          </p:spPr>
        </p:cxnSp>
        <p:cxnSp>
          <p:nvCxnSpPr>
            <p:cNvPr id="7" name="Straight Connector 6">
              <a:extLst>
                <a:ext uri="{FF2B5EF4-FFF2-40B4-BE49-F238E27FC236}">
                  <a16:creationId xmlns:a16="http://schemas.microsoft.com/office/drawing/2014/main" id="{91EE83BF-C5E9-6829-8B42-DED6BEE3916C}"/>
                </a:ext>
              </a:extLst>
            </p:cNvPr>
            <p:cNvCxnSpPr/>
            <p:nvPr/>
          </p:nvCxnSpPr>
          <p:spPr>
            <a:xfrm>
              <a:off x="893125" y="1712761"/>
              <a:ext cx="0" cy="457200"/>
            </a:xfrm>
            <a:prstGeom prst="line">
              <a:avLst/>
            </a:prstGeom>
            <a:noFill/>
            <a:ln w="28575" cap="flat" cmpd="sng" algn="ctr">
              <a:solidFill>
                <a:sysClr val="window" lastClr="FFFFFF">
                  <a:lumMod val="65000"/>
                </a:sysClr>
              </a:solidFill>
              <a:prstDash val="solid"/>
            </a:ln>
            <a:effectLst/>
          </p:spPr>
        </p:cxnSp>
        <p:sp>
          <p:nvSpPr>
            <p:cNvPr id="8" name="TextBox 7">
              <a:extLst>
                <a:ext uri="{FF2B5EF4-FFF2-40B4-BE49-F238E27FC236}">
                  <a16:creationId xmlns:a16="http://schemas.microsoft.com/office/drawing/2014/main" id="{F08BA53D-3B7D-8437-4F67-FCF8FF9C2C9E}"/>
                </a:ext>
              </a:extLst>
            </p:cNvPr>
            <p:cNvSpPr txBox="1"/>
            <p:nvPr/>
          </p:nvSpPr>
          <p:spPr>
            <a:xfrm>
              <a:off x="479481" y="1442402"/>
              <a:ext cx="1163802"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rPr>
                <a:t>Dec 2017</a:t>
              </a:r>
            </a:p>
          </p:txBody>
        </p:sp>
        <p:sp>
          <p:nvSpPr>
            <p:cNvPr id="9" name="TextBox 8">
              <a:extLst>
                <a:ext uri="{FF2B5EF4-FFF2-40B4-BE49-F238E27FC236}">
                  <a16:creationId xmlns:a16="http://schemas.microsoft.com/office/drawing/2014/main" id="{DED57A76-316B-1682-E102-4D6D1947EF09}"/>
                </a:ext>
              </a:extLst>
            </p:cNvPr>
            <p:cNvSpPr txBox="1"/>
            <p:nvPr/>
          </p:nvSpPr>
          <p:spPr>
            <a:xfrm>
              <a:off x="803700" y="2209377"/>
              <a:ext cx="1831550" cy="4616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ysClr val="windowText" lastClr="000000"/>
                  </a:solidFill>
                  <a:effectLst/>
                  <a:uLnTx/>
                  <a:uFillTx/>
                </a:rPr>
                <a:t>Project initiation meeting with Charité Foundation</a:t>
              </a:r>
            </a:p>
          </p:txBody>
        </p:sp>
        <p:cxnSp>
          <p:nvCxnSpPr>
            <p:cNvPr id="10" name="Straight Connector 9">
              <a:extLst>
                <a:ext uri="{FF2B5EF4-FFF2-40B4-BE49-F238E27FC236}">
                  <a16:creationId xmlns:a16="http://schemas.microsoft.com/office/drawing/2014/main" id="{3B673B04-161A-B07B-D71C-0C990921F6AC}"/>
                </a:ext>
              </a:extLst>
            </p:cNvPr>
            <p:cNvCxnSpPr/>
            <p:nvPr/>
          </p:nvCxnSpPr>
          <p:spPr>
            <a:xfrm>
              <a:off x="3244850" y="1694918"/>
              <a:ext cx="0" cy="457200"/>
            </a:xfrm>
            <a:prstGeom prst="line">
              <a:avLst/>
            </a:prstGeom>
            <a:noFill/>
            <a:ln w="28575" cap="flat" cmpd="sng" algn="ctr">
              <a:solidFill>
                <a:sysClr val="window" lastClr="FFFFFF">
                  <a:lumMod val="65000"/>
                </a:sysClr>
              </a:solidFill>
              <a:prstDash val="solid"/>
            </a:ln>
            <a:effectLst/>
          </p:spPr>
        </p:cxnSp>
        <p:sp>
          <p:nvSpPr>
            <p:cNvPr id="11" name="TextBox 10">
              <a:extLst>
                <a:ext uri="{FF2B5EF4-FFF2-40B4-BE49-F238E27FC236}">
                  <a16:creationId xmlns:a16="http://schemas.microsoft.com/office/drawing/2014/main" id="{C6C8BB0C-C400-ED1D-7776-BEC21E96615A}"/>
                </a:ext>
              </a:extLst>
            </p:cNvPr>
            <p:cNvSpPr txBox="1"/>
            <p:nvPr/>
          </p:nvSpPr>
          <p:spPr>
            <a:xfrm>
              <a:off x="2848035" y="1388420"/>
              <a:ext cx="1163802"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rPr>
                <a:t>Oct 2018</a:t>
              </a:r>
            </a:p>
          </p:txBody>
        </p:sp>
        <p:sp>
          <p:nvSpPr>
            <p:cNvPr id="12" name="TextBox 11">
              <a:extLst>
                <a:ext uri="{FF2B5EF4-FFF2-40B4-BE49-F238E27FC236}">
                  <a16:creationId xmlns:a16="http://schemas.microsoft.com/office/drawing/2014/main" id="{194248C3-C1E1-EA5C-DDFD-38A34FF0E283}"/>
                </a:ext>
              </a:extLst>
            </p:cNvPr>
            <p:cNvSpPr txBox="1"/>
            <p:nvPr/>
          </p:nvSpPr>
          <p:spPr>
            <a:xfrm>
              <a:off x="3096062" y="2180442"/>
              <a:ext cx="1831550"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ysClr val="windowText" lastClr="000000"/>
                  </a:solidFill>
                  <a:effectLst/>
                  <a:uLnTx/>
                  <a:uFillTx/>
                </a:rPr>
                <a:t>Kickoff symposium</a:t>
              </a:r>
            </a:p>
          </p:txBody>
        </p:sp>
        <p:cxnSp>
          <p:nvCxnSpPr>
            <p:cNvPr id="13" name="Straight Connector 12">
              <a:extLst>
                <a:ext uri="{FF2B5EF4-FFF2-40B4-BE49-F238E27FC236}">
                  <a16:creationId xmlns:a16="http://schemas.microsoft.com/office/drawing/2014/main" id="{E4930B27-7C22-2A67-3EED-80653FFD9423}"/>
                </a:ext>
              </a:extLst>
            </p:cNvPr>
            <p:cNvCxnSpPr/>
            <p:nvPr/>
          </p:nvCxnSpPr>
          <p:spPr>
            <a:xfrm>
              <a:off x="5574364" y="1707505"/>
              <a:ext cx="0" cy="457200"/>
            </a:xfrm>
            <a:prstGeom prst="line">
              <a:avLst/>
            </a:prstGeom>
            <a:noFill/>
            <a:ln w="28575" cap="flat" cmpd="sng" algn="ctr">
              <a:solidFill>
                <a:sysClr val="window" lastClr="FFFFFF">
                  <a:lumMod val="65000"/>
                </a:sysClr>
              </a:solidFill>
              <a:prstDash val="solid"/>
            </a:ln>
            <a:effectLst/>
          </p:spPr>
        </p:cxnSp>
        <p:sp>
          <p:nvSpPr>
            <p:cNvPr id="14" name="TextBox 13">
              <a:extLst>
                <a:ext uri="{FF2B5EF4-FFF2-40B4-BE49-F238E27FC236}">
                  <a16:creationId xmlns:a16="http://schemas.microsoft.com/office/drawing/2014/main" id="{DB23C06A-A4E8-8644-0C86-01981F9E7DC7}"/>
                </a:ext>
              </a:extLst>
            </p:cNvPr>
            <p:cNvSpPr txBox="1"/>
            <p:nvPr/>
          </p:nvSpPr>
          <p:spPr>
            <a:xfrm>
              <a:off x="5177549" y="1420441"/>
              <a:ext cx="1163802"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rPr>
                <a:t>May 2019</a:t>
              </a:r>
            </a:p>
          </p:txBody>
        </p:sp>
        <p:sp>
          <p:nvSpPr>
            <p:cNvPr id="15" name="TextBox 14">
              <a:extLst>
                <a:ext uri="{FF2B5EF4-FFF2-40B4-BE49-F238E27FC236}">
                  <a16:creationId xmlns:a16="http://schemas.microsoft.com/office/drawing/2014/main" id="{35D860C1-8DC0-F462-82F1-68AA04EA43C6}"/>
                </a:ext>
              </a:extLst>
            </p:cNvPr>
            <p:cNvSpPr txBox="1"/>
            <p:nvPr/>
          </p:nvSpPr>
          <p:spPr>
            <a:xfrm>
              <a:off x="5425576" y="2183249"/>
              <a:ext cx="1831550"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ysClr val="windowText" lastClr="000000"/>
                  </a:solidFill>
                  <a:effectLst/>
                  <a:uLnTx/>
                  <a:uFillTx/>
                </a:rPr>
                <a:t>Center opening</a:t>
              </a:r>
            </a:p>
          </p:txBody>
        </p:sp>
        <p:cxnSp>
          <p:nvCxnSpPr>
            <p:cNvPr id="16" name="Straight Connector 15">
              <a:extLst>
                <a:ext uri="{FF2B5EF4-FFF2-40B4-BE49-F238E27FC236}">
                  <a16:creationId xmlns:a16="http://schemas.microsoft.com/office/drawing/2014/main" id="{5BBC9E55-A060-1673-D33F-FF2DCA1A26CA}"/>
                </a:ext>
              </a:extLst>
            </p:cNvPr>
            <p:cNvCxnSpPr/>
            <p:nvPr/>
          </p:nvCxnSpPr>
          <p:spPr>
            <a:xfrm>
              <a:off x="7734599" y="1694988"/>
              <a:ext cx="0" cy="457200"/>
            </a:xfrm>
            <a:prstGeom prst="line">
              <a:avLst/>
            </a:prstGeom>
            <a:noFill/>
            <a:ln w="28575" cap="flat" cmpd="sng" algn="ctr">
              <a:solidFill>
                <a:sysClr val="window" lastClr="FFFFFF">
                  <a:lumMod val="65000"/>
                </a:sysClr>
              </a:solidFill>
              <a:prstDash val="solid"/>
            </a:ln>
            <a:effectLst/>
          </p:spPr>
        </p:cxnSp>
        <p:sp>
          <p:nvSpPr>
            <p:cNvPr id="17" name="TextBox 16">
              <a:extLst>
                <a:ext uri="{FF2B5EF4-FFF2-40B4-BE49-F238E27FC236}">
                  <a16:creationId xmlns:a16="http://schemas.microsoft.com/office/drawing/2014/main" id="{F313BA06-4E32-12DC-A119-E7D229A229D7}"/>
                </a:ext>
              </a:extLst>
            </p:cNvPr>
            <p:cNvSpPr txBox="1"/>
            <p:nvPr/>
          </p:nvSpPr>
          <p:spPr>
            <a:xfrm>
              <a:off x="7337784" y="1407924"/>
              <a:ext cx="1163802"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rPr>
                <a:t>Oct 2020</a:t>
              </a:r>
            </a:p>
          </p:txBody>
        </p:sp>
        <p:sp>
          <p:nvSpPr>
            <p:cNvPr id="18" name="TextBox 17">
              <a:extLst>
                <a:ext uri="{FF2B5EF4-FFF2-40B4-BE49-F238E27FC236}">
                  <a16:creationId xmlns:a16="http://schemas.microsoft.com/office/drawing/2014/main" id="{04ACDE47-E0DD-7C20-2716-476B0DC72FD4}"/>
                </a:ext>
              </a:extLst>
            </p:cNvPr>
            <p:cNvSpPr txBox="1"/>
            <p:nvPr/>
          </p:nvSpPr>
          <p:spPr>
            <a:xfrm>
              <a:off x="7585811" y="2170732"/>
              <a:ext cx="1831550"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ysClr val="windowText" lastClr="000000"/>
                  </a:solidFill>
                  <a:effectLst/>
                  <a:uLnTx/>
                  <a:uFillTx/>
                </a:rPr>
                <a:t>Website launch</a:t>
              </a:r>
            </a:p>
          </p:txBody>
        </p:sp>
        <p:cxnSp>
          <p:nvCxnSpPr>
            <p:cNvPr id="19" name="Straight Connector 18">
              <a:extLst>
                <a:ext uri="{FF2B5EF4-FFF2-40B4-BE49-F238E27FC236}">
                  <a16:creationId xmlns:a16="http://schemas.microsoft.com/office/drawing/2014/main" id="{4793F5C3-BBED-4765-2695-05082E02C3B4}"/>
                </a:ext>
              </a:extLst>
            </p:cNvPr>
            <p:cNvCxnSpPr/>
            <p:nvPr/>
          </p:nvCxnSpPr>
          <p:spPr>
            <a:xfrm>
              <a:off x="9858788" y="1676374"/>
              <a:ext cx="0" cy="457200"/>
            </a:xfrm>
            <a:prstGeom prst="line">
              <a:avLst/>
            </a:prstGeom>
            <a:noFill/>
            <a:ln w="28575" cap="flat" cmpd="sng" algn="ctr">
              <a:solidFill>
                <a:sysClr val="window" lastClr="FFFFFF">
                  <a:lumMod val="65000"/>
                </a:sysClr>
              </a:solidFill>
              <a:prstDash val="solid"/>
            </a:ln>
            <a:effectLst/>
          </p:spPr>
        </p:cxnSp>
        <p:sp>
          <p:nvSpPr>
            <p:cNvPr id="20" name="TextBox 19">
              <a:extLst>
                <a:ext uri="{FF2B5EF4-FFF2-40B4-BE49-F238E27FC236}">
                  <a16:creationId xmlns:a16="http://schemas.microsoft.com/office/drawing/2014/main" id="{856CE317-2507-DE3F-A89A-E1BBB0FC7353}"/>
                </a:ext>
              </a:extLst>
            </p:cNvPr>
            <p:cNvSpPr txBox="1"/>
            <p:nvPr/>
          </p:nvSpPr>
          <p:spPr>
            <a:xfrm>
              <a:off x="9461973" y="1389310"/>
              <a:ext cx="1163802" cy="307777"/>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sysClr val="windowText" lastClr="000000"/>
                  </a:solidFill>
                  <a:effectLst/>
                  <a:uLnTx/>
                  <a:uFillTx/>
                </a:rPr>
                <a:t>Sept 2024</a:t>
              </a:r>
            </a:p>
          </p:txBody>
        </p:sp>
        <p:sp>
          <p:nvSpPr>
            <p:cNvPr id="21" name="TextBox 20">
              <a:extLst>
                <a:ext uri="{FF2B5EF4-FFF2-40B4-BE49-F238E27FC236}">
                  <a16:creationId xmlns:a16="http://schemas.microsoft.com/office/drawing/2014/main" id="{4D819EA5-B0EA-AAA2-54DE-6E100778C9AE}"/>
                </a:ext>
              </a:extLst>
            </p:cNvPr>
            <p:cNvSpPr txBox="1"/>
            <p:nvPr/>
          </p:nvSpPr>
          <p:spPr>
            <a:xfrm>
              <a:off x="9710000" y="2152118"/>
              <a:ext cx="1831550" cy="276999"/>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ysClr val="windowText" lastClr="000000"/>
                  </a:solidFill>
                  <a:effectLst/>
                  <a:uLnTx/>
                  <a:uFillTx/>
                </a:rPr>
                <a:t>5-year anniversary </a:t>
              </a:r>
            </a:p>
          </p:txBody>
        </p:sp>
        <p:sp>
          <p:nvSpPr>
            <p:cNvPr id="22" name="TextBox 21">
              <a:extLst>
                <a:ext uri="{FF2B5EF4-FFF2-40B4-BE49-F238E27FC236}">
                  <a16:creationId xmlns:a16="http://schemas.microsoft.com/office/drawing/2014/main" id="{842C3144-2F84-7521-E544-3843EF89429D}"/>
                </a:ext>
              </a:extLst>
            </p:cNvPr>
            <p:cNvSpPr txBox="1"/>
            <p:nvPr/>
          </p:nvSpPr>
          <p:spPr>
            <a:xfrm>
              <a:off x="425570" y="948609"/>
              <a:ext cx="4320471" cy="36933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sng" strike="noStrike" kern="0" cap="none" spc="0" normalizeH="0" baseline="0" noProof="0" dirty="0">
                  <a:ln>
                    <a:noFill/>
                  </a:ln>
                  <a:solidFill>
                    <a:sysClr val="windowText" lastClr="000000"/>
                  </a:solidFill>
                  <a:effectLst/>
                  <a:uLnTx/>
                  <a:uFillTx/>
                </a:rPr>
                <a:t>Center establishment timeline:</a:t>
              </a:r>
            </a:p>
          </p:txBody>
        </p:sp>
      </p:grpSp>
      <p:sp>
        <p:nvSpPr>
          <p:cNvPr id="3" name="Textfeld 16">
            <a:extLst>
              <a:ext uri="{FF2B5EF4-FFF2-40B4-BE49-F238E27FC236}">
                <a16:creationId xmlns:a16="http://schemas.microsoft.com/office/drawing/2014/main" id="{7D9ACA69-C1A4-CC60-43F3-DB7EA570C1FE}"/>
              </a:ext>
            </a:extLst>
          </p:cNvPr>
          <p:cNvSpPr txBox="1"/>
          <p:nvPr/>
        </p:nvSpPr>
        <p:spPr>
          <a:xfrm>
            <a:off x="292839" y="2968245"/>
            <a:ext cx="7127135" cy="3473291"/>
          </a:xfrm>
          <a:prstGeom prst="flowChartAlternateProcess">
            <a:avLst/>
          </a:prstGeom>
          <a:solidFill>
            <a:sysClr val="window" lastClr="FFFFFF">
              <a:lumMod val="95000"/>
            </a:sysClr>
          </a:solidFill>
        </p:spPr>
        <p:txBody>
          <a:bodyPr wrap="square">
            <a:spAutoFit/>
          </a:bodyPr>
          <a:lstStyle/>
          <a:p>
            <a:pPr marL="0" marR="0" lvl="0" indent="0" defTabSz="914400" eaLnBrk="1" fontAlgn="auto" latinLnBrk="0" hangingPunct="1">
              <a:lnSpc>
                <a:spcPct val="100000"/>
              </a:lnSpc>
              <a:spcBef>
                <a:spcPts val="0"/>
              </a:spcBef>
              <a:spcAft>
                <a:spcPts val="0"/>
              </a:spcAft>
              <a:buClr>
                <a:srgbClr val="09DDE9"/>
              </a:buClr>
              <a:buSzTx/>
              <a:buFontTx/>
              <a:buNone/>
              <a:tabLst/>
              <a:defRPr/>
            </a:pPr>
            <a:r>
              <a:rPr kumimoji="0" lang="en-US" sz="1800" b="1" i="0" u="sng" strike="noStrike" kern="0" cap="none" spc="0" normalizeH="0" baseline="0" noProof="0" dirty="0">
                <a:ln>
                  <a:noFill/>
                </a:ln>
                <a:solidFill>
                  <a:srgbClr val="000000"/>
                </a:solidFill>
                <a:effectLst/>
                <a:uLnTx/>
                <a:uFillTx/>
              </a:rPr>
              <a:t>Key features of the center:</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rgbClr val="000000"/>
                </a:solidFill>
                <a:effectLst/>
                <a:uLnTx/>
                <a:uFillTx/>
              </a:rPr>
              <a:t>Cross-campus, interdisciplinary amyloidosis center in Berlin</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rgbClr val="000000"/>
                </a:solidFill>
                <a:effectLst/>
                <a:uLnTx/>
                <a:uFillTx/>
              </a:rPr>
              <a:t>Weekly formal MDT meeting for individualized diagnostic and therapeutic decision-making</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rgbClr val="000000"/>
                </a:solidFill>
                <a:effectLst/>
                <a:uLnTx/>
                <a:uFillTx/>
              </a:rPr>
              <a:t>Organ-specific specialist clinics with coordinated </a:t>
            </a:r>
            <a:br>
              <a:rPr kumimoji="0" lang="en-US" sz="1800" b="0" i="0" u="none" strike="noStrike" kern="0" cap="none" spc="0" normalizeH="0" baseline="0" noProof="0" dirty="0">
                <a:ln>
                  <a:noFill/>
                </a:ln>
                <a:solidFill>
                  <a:srgbClr val="000000"/>
                </a:solidFill>
                <a:effectLst/>
                <a:uLnTx/>
                <a:uFillTx/>
              </a:rPr>
            </a:br>
            <a:r>
              <a:rPr kumimoji="0" lang="en-US" sz="1800" b="0" i="0" u="none" strike="noStrike" kern="0" cap="none" spc="0" normalizeH="0" baseline="0" noProof="0" dirty="0">
                <a:ln>
                  <a:noFill/>
                </a:ln>
                <a:solidFill>
                  <a:srgbClr val="000000"/>
                </a:solidFill>
                <a:effectLst/>
                <a:uLnTx/>
                <a:uFillTx/>
              </a:rPr>
              <a:t>3–12-monthly longitudinal follow-up</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rgbClr val="000000"/>
                </a:solidFill>
                <a:effectLst/>
                <a:uLnTx/>
                <a:uFillTx/>
              </a:rPr>
              <a:t>Robust digital architecture of the ACCB registry database (interoperable, integrated with clinical information systems, the biobank, and a patient app)</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rgbClr val="000000"/>
                </a:solidFill>
                <a:effectLst/>
                <a:uLnTx/>
                <a:uFillTx/>
              </a:rPr>
              <a:t>Run in collaboration with a Clinical Research Unit, permitting participation in national and international clinical trials</a:t>
            </a:r>
          </a:p>
        </p:txBody>
      </p:sp>
      <p:sp>
        <p:nvSpPr>
          <p:cNvPr id="4" name="Rectangle: Rounded Corners 3">
            <a:extLst>
              <a:ext uri="{FF2B5EF4-FFF2-40B4-BE49-F238E27FC236}">
                <a16:creationId xmlns:a16="http://schemas.microsoft.com/office/drawing/2014/main" id="{FD692ECB-6D09-A63D-D071-A606A44228E5}"/>
              </a:ext>
            </a:extLst>
          </p:cNvPr>
          <p:cNvSpPr/>
          <p:nvPr/>
        </p:nvSpPr>
        <p:spPr>
          <a:xfrm>
            <a:off x="7628248" y="2962477"/>
            <a:ext cx="4203766" cy="3366153"/>
          </a:xfrm>
          <a:prstGeom prst="roundRect">
            <a:avLst>
              <a:gd name="adj" fmla="val 11403"/>
            </a:avLst>
          </a:prstGeom>
          <a:solidFill>
            <a:srgbClr val="B9FDFE"/>
          </a:solidFill>
          <a:ln w="25400" cap="flat" cmpd="sng" algn="ctr">
            <a:noFill/>
            <a:prstDash val="solid"/>
          </a:ln>
          <a:effectLst/>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sng" strike="noStrike" kern="0" cap="none" spc="0" normalizeH="0" baseline="0" noProof="0" dirty="0">
                <a:ln>
                  <a:noFill/>
                </a:ln>
                <a:solidFill>
                  <a:prstClr val="black"/>
                </a:solidFill>
                <a:effectLst/>
                <a:uLnTx/>
                <a:uFillTx/>
                <a:latin typeface="Aptos Light"/>
                <a:ea typeface="+mn-ea"/>
                <a:cs typeface="+mn-cs"/>
              </a:rPr>
              <a:t>Center outcomes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prstClr val="black"/>
                </a:solidFill>
                <a:effectLst/>
                <a:uLnTx/>
                <a:uFillTx/>
                <a:latin typeface="Aptos Light"/>
                <a:ea typeface="+mn-ea"/>
                <a:cs typeface="+mn-cs"/>
              </a:rPr>
              <a:t>~900 patients in the ACCB registry (~110 with ATTRv)</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prstClr val="black"/>
                </a:solidFill>
                <a:effectLst/>
                <a:uLnTx/>
                <a:uFillTx/>
                <a:latin typeface="Aptos Light"/>
                <a:ea typeface="+mn-ea"/>
                <a:cs typeface="+mn-cs"/>
              </a:rPr>
              <a:t>~200 newly diagnosed patients/year</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prstClr val="black"/>
                </a:solidFill>
                <a:effectLst/>
                <a:uLnTx/>
                <a:uFillTx/>
                <a:latin typeface="Aptos Light"/>
                <a:ea typeface="+mn-ea"/>
                <a:cs typeface="+mn-cs"/>
              </a:rPr>
              <a:t>Now expanding based on success of center </a:t>
            </a:r>
            <a:r>
              <a:rPr kumimoji="0" lang="en-US" sz="1800" b="0" i="0" u="none" strike="noStrike" kern="0" cap="none" spc="0" normalizeH="0" baseline="0" noProof="0" dirty="0">
                <a:ln>
                  <a:noFill/>
                </a:ln>
                <a:solidFill>
                  <a:prstClr val="black"/>
                </a:solidFill>
                <a:effectLst/>
                <a:uLnTx/>
                <a:uFillTx/>
                <a:latin typeface="Aptos Light"/>
                <a:ea typeface="+mn-ea"/>
                <a:cs typeface="+mn-cs"/>
                <a:sym typeface="Wingdings" panose="05000000000000000000" pitchFamily="2" charset="2"/>
              </a:rPr>
              <a:t> Currently d</a:t>
            </a:r>
            <a:r>
              <a:rPr kumimoji="0" lang="en-US" sz="1800" b="0" i="0" u="none" strike="noStrike" kern="0" cap="none" spc="0" normalizeH="0" baseline="0" noProof="0" dirty="0">
                <a:ln>
                  <a:noFill/>
                </a:ln>
                <a:solidFill>
                  <a:prstClr val="black"/>
                </a:solidFill>
                <a:effectLst/>
                <a:uLnTx/>
                <a:uFillTx/>
                <a:latin typeface="Aptos Light"/>
                <a:ea typeface="+mn-ea"/>
                <a:cs typeface="+mn-cs"/>
              </a:rPr>
              <a:t>eveloping  a ‘hub-and-spoke’ model in eastern Germany</a:t>
            </a:r>
          </a:p>
        </p:txBody>
      </p:sp>
      <p:sp>
        <p:nvSpPr>
          <p:cNvPr id="23" name="Footer Placeholder 12">
            <a:extLst>
              <a:ext uri="{FF2B5EF4-FFF2-40B4-BE49-F238E27FC236}">
                <a16:creationId xmlns:a16="http://schemas.microsoft.com/office/drawing/2014/main" id="{35C4567D-2F42-D924-4E34-0A76AA38C3A4}"/>
              </a:ext>
            </a:extLst>
          </p:cNvPr>
          <p:cNvSpPr txBox="1">
            <a:spLocks/>
          </p:cNvSpPr>
          <p:nvPr/>
        </p:nvSpPr>
        <p:spPr>
          <a:xfrm>
            <a:off x="425450" y="6491089"/>
            <a:ext cx="10804207" cy="342265"/>
          </a:xfrm>
          <a:prstGeom prst="rect">
            <a:avLst/>
          </a:prstGeom>
        </p:spPr>
        <p:txBody>
          <a:bodyPr lIns="0" tIns="0" rIns="0" bIns="0"/>
          <a:lstStyle>
            <a:defPPr>
              <a:defRPr kern="0"/>
            </a:defPPr>
            <a:lvl1pPr algn="l">
              <a:defRPr sz="1050" b="0">
                <a:solidFill>
                  <a:schemeClr val="tx1"/>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prstClr val="black"/>
                </a:solidFill>
                <a:effectLst/>
                <a:uLnTx/>
                <a:uFillTx/>
                <a:latin typeface="Aptos Light"/>
              </a:rPr>
              <a:t>Data source</a:t>
            </a:r>
            <a:r>
              <a:rPr kumimoji="0" lang="en-US" sz="1050" b="0" i="0" u="none" strike="noStrike" kern="0" cap="none" spc="0" normalizeH="0" baseline="0" noProof="0">
                <a:ln>
                  <a:noFill/>
                </a:ln>
                <a:solidFill>
                  <a:prstClr val="black"/>
                </a:solidFill>
                <a:effectLst/>
                <a:uLnTx/>
                <a:uFillTx/>
                <a:latin typeface="Aptos Light"/>
              </a:rPr>
              <a:t>: courtesy of Sebastian Spethmann (Amyloidosis Center Charité Berlin).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prstClr val="black"/>
                </a:solidFill>
                <a:effectLst/>
                <a:uLnTx/>
                <a:uFillTx/>
                <a:latin typeface="Aptos Light"/>
                <a:ea typeface="MS PGothic" charset="0"/>
              </a:rPr>
              <a:t>Abbreviations:</a:t>
            </a:r>
            <a:r>
              <a:rPr kumimoji="0" lang="en-US" sz="1050" b="0" i="0" u="none" strike="noStrike" kern="1200" cap="none" spc="0" normalizeH="0" baseline="0" noProof="0">
                <a:ln>
                  <a:noFill/>
                </a:ln>
                <a:solidFill>
                  <a:prstClr val="black"/>
                </a:solidFill>
                <a:effectLst/>
                <a:uLnTx/>
                <a:uFillTx/>
                <a:latin typeface="Aptos Light"/>
                <a:ea typeface="MS PGothic" charset="0"/>
              </a:rPr>
              <a:t> ACCB, </a:t>
            </a:r>
            <a:r>
              <a:rPr kumimoji="0" lang="en-US" sz="1050" b="0" i="0" u="none" strike="noStrike" kern="0" cap="none" spc="0" normalizeH="0" baseline="0" noProof="0">
                <a:ln>
                  <a:noFill/>
                </a:ln>
                <a:solidFill>
                  <a:prstClr val="black"/>
                </a:solidFill>
                <a:effectLst/>
                <a:uLnTx/>
                <a:uFillTx/>
                <a:latin typeface="Aptos Light"/>
              </a:rPr>
              <a:t>Amyloidosis Center Charité Berlin; ATTRv, hereditary transthyretin amyloidosis; MDT, multidisciplinary team.</a:t>
            </a:r>
            <a:endParaRPr kumimoji="0" lang="en-US" sz="1050" b="0" i="0" u="none" strike="noStrike" kern="1200" cap="none" spc="0" normalizeH="0" baseline="0" noProof="0" dirty="0">
              <a:ln>
                <a:noFill/>
              </a:ln>
              <a:solidFill>
                <a:prstClr val="black"/>
              </a:solidFill>
              <a:effectLst/>
              <a:uLnTx/>
              <a:uFillTx/>
              <a:latin typeface="Aptos Light"/>
              <a:ea typeface="MS PGothic" charset="0"/>
            </a:endParaRPr>
          </a:p>
        </p:txBody>
      </p:sp>
    </p:spTree>
    <p:extLst>
      <p:ext uri="{BB962C8B-B14F-4D97-AF65-F5344CB8AC3E}">
        <p14:creationId xmlns:p14="http://schemas.microsoft.com/office/powerpoint/2010/main" val="18867045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8AA1262-4442-1EBA-E454-253DC09AD1D3}"/>
              </a:ext>
            </a:extLst>
          </p:cNvPr>
          <p:cNvSpPr txBox="1"/>
          <p:nvPr/>
        </p:nvSpPr>
        <p:spPr>
          <a:xfrm>
            <a:off x="2880062" y="217491"/>
            <a:ext cx="8289588" cy="1446550"/>
          </a:xfrm>
          <a:prstGeom prst="rect">
            <a:avLst/>
          </a:prstGeom>
          <a:noFill/>
        </p:spPr>
        <p:txBody>
          <a:bodyPr wrap="square" rtlCol="0">
            <a:spAutoFit/>
          </a:bodyPr>
          <a:lstStyle/>
          <a:p>
            <a:pPr marL="0" marR="0" lvl="0" indent="0" defTabSz="912813"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black"/>
                </a:solidFill>
                <a:effectLst/>
                <a:uLnTx/>
                <a:uFillTx/>
                <a:ea typeface="MS PGothic" charset="0"/>
              </a:rPr>
              <a:t>Amyloidosis Research and Treatment Center</a:t>
            </a:r>
          </a:p>
          <a:p>
            <a:pPr marL="0" marR="0" lvl="0" indent="0" defTabSz="912813"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black"/>
                </a:solidFill>
                <a:effectLst/>
                <a:uLnTx/>
                <a:uFillTx/>
                <a:ea typeface="MS PGothic" charset="0"/>
              </a:rPr>
              <a:t>Fondazione IRCCS Policlinico San Matteo, Pavia: Italy</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3200" b="1" i="0" u="none" strike="noStrike" kern="0" cap="none" spc="0" normalizeH="0" baseline="0" noProof="0" dirty="0">
              <a:ln>
                <a:noFill/>
              </a:ln>
              <a:solidFill>
                <a:prstClr val="black">
                  <a:lumMod val="50000"/>
                  <a:lumOff val="50000"/>
                </a:prstClr>
              </a:solidFill>
              <a:effectLst/>
              <a:uLnTx/>
              <a:uFillTx/>
            </a:endParaRPr>
          </a:p>
        </p:txBody>
      </p:sp>
      <p:sp>
        <p:nvSpPr>
          <p:cNvPr id="4" name="TextBox 3">
            <a:extLst>
              <a:ext uri="{FF2B5EF4-FFF2-40B4-BE49-F238E27FC236}">
                <a16:creationId xmlns:a16="http://schemas.microsoft.com/office/drawing/2014/main" id="{F817C41F-8927-79DC-D5BB-EDA5B9515D48}"/>
              </a:ext>
            </a:extLst>
          </p:cNvPr>
          <p:cNvSpPr txBox="1"/>
          <p:nvPr/>
        </p:nvSpPr>
        <p:spPr>
          <a:xfrm>
            <a:off x="434032" y="1339924"/>
            <a:ext cx="7346258" cy="3614559"/>
          </a:xfrm>
          <a:prstGeom prst="roundRect">
            <a:avLst>
              <a:gd name="adj" fmla="val 10438"/>
            </a:avLst>
          </a:prstGeom>
          <a:solidFill>
            <a:sysClr val="window" lastClr="FFFFFF">
              <a:lumMod val="95000"/>
            </a:sysClr>
          </a:solidFill>
        </p:spPr>
        <p:txBody>
          <a:bodyPr wrap="square" rtlCol="0">
            <a:spAutoFit/>
          </a:bodyPr>
          <a:lstStyle/>
          <a:p>
            <a:pPr marL="0" marR="0" lvl="0" indent="0" defTabSz="914400" eaLnBrk="1" fontAlgn="auto" latinLnBrk="0" hangingPunct="1">
              <a:lnSpc>
                <a:spcPct val="100000"/>
              </a:lnSpc>
              <a:spcBef>
                <a:spcPts val="0"/>
              </a:spcBef>
              <a:spcAft>
                <a:spcPts val="0"/>
              </a:spcAft>
              <a:buClr>
                <a:srgbClr val="09DDE9"/>
              </a:buClr>
              <a:buSzTx/>
              <a:buFontTx/>
              <a:buNone/>
              <a:tabLst/>
              <a:defRPr/>
            </a:pPr>
            <a:r>
              <a:rPr kumimoji="0" lang="en-US" sz="1800" b="1" i="0" u="sng" strike="noStrike" kern="0" cap="none" spc="0" normalizeH="0" baseline="0" noProof="0" dirty="0">
                <a:ln>
                  <a:noFill/>
                </a:ln>
                <a:solidFill>
                  <a:sysClr val="windowText" lastClr="000000"/>
                </a:solidFill>
                <a:effectLst/>
                <a:uLnTx/>
                <a:uFillTx/>
              </a:rPr>
              <a:t>Key features of the center: </a:t>
            </a:r>
          </a:p>
          <a:p>
            <a:pPr marL="0" marR="0" lvl="0" indent="0" defTabSz="914400" eaLnBrk="1" fontAlgn="auto" latinLnBrk="0" hangingPunct="1">
              <a:lnSpc>
                <a:spcPct val="100000"/>
              </a:lnSpc>
              <a:spcBef>
                <a:spcPts val="0"/>
              </a:spcBef>
              <a:spcAft>
                <a:spcPts val="0"/>
              </a:spcAft>
              <a:buClr>
                <a:srgbClr val="09DDE9"/>
              </a:buClr>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rPr>
              <a:t>Dedicated </a:t>
            </a:r>
            <a:r>
              <a:rPr kumimoji="0" lang="en-US" sz="1800" b="1" i="0" u="none" strike="noStrike" kern="0" cap="none" spc="0" normalizeH="0" baseline="0" noProof="0" dirty="0">
                <a:ln>
                  <a:noFill/>
                </a:ln>
                <a:solidFill>
                  <a:sysClr val="windowText" lastClr="000000"/>
                </a:solidFill>
                <a:effectLst/>
                <a:uLnTx/>
                <a:uFillTx/>
              </a:rPr>
              <a:t>multidisciplinary center </a:t>
            </a:r>
            <a:r>
              <a:rPr kumimoji="0" lang="en-US" sz="1800" b="0" i="0" u="none" strike="noStrike" kern="0" cap="none" spc="0" normalizeH="0" baseline="0" noProof="0" dirty="0">
                <a:ln>
                  <a:noFill/>
                </a:ln>
                <a:solidFill>
                  <a:sysClr val="windowText" lastClr="000000"/>
                </a:solidFill>
                <a:effectLst/>
                <a:uLnTx/>
                <a:uFillTx/>
              </a:rPr>
              <a:t>for amyloidosis in Pavia</a:t>
            </a:r>
          </a:p>
          <a:p>
            <a:pPr marL="0" marR="0" lvl="0" indent="0" defTabSz="914400" eaLnBrk="1" fontAlgn="auto" latinLnBrk="0" hangingPunct="1">
              <a:lnSpc>
                <a:spcPct val="100000"/>
              </a:lnSpc>
              <a:spcBef>
                <a:spcPts val="0"/>
              </a:spcBef>
              <a:spcAft>
                <a:spcPts val="0"/>
              </a:spcAft>
              <a:buClr>
                <a:srgbClr val="09DDE9"/>
              </a:buClr>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rPr>
              <a:t>Provides complete multidisciplinary diagnostic work-up including amyloid typing, DNA analysis, cardiologic assessment, neurologic assessment, nutritional evaluation, psychological support, and genetic counseling </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endParaRPr kumimoji="0" lang="en-US" sz="1800" b="0" i="0" u="none" strike="noStrike" kern="0" cap="none" spc="0" normalizeH="0" baseline="0" noProof="0" dirty="0">
              <a:ln>
                <a:noFill/>
              </a:ln>
              <a:solidFill>
                <a:sysClr val="windowText" lastClr="000000"/>
              </a:solidFill>
              <a:effectLst/>
              <a:uLnTx/>
              <a:uFillTx/>
            </a:endParaRP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800" b="0" i="0" u="none" strike="noStrike" kern="0" cap="none" spc="0" normalizeH="0" baseline="0" noProof="0" dirty="0">
                <a:ln>
                  <a:noFill/>
                </a:ln>
                <a:solidFill>
                  <a:sysClr val="windowText" lastClr="000000"/>
                </a:solidFill>
                <a:effectLst/>
                <a:uLnTx/>
                <a:uFillTx/>
              </a:rPr>
              <a:t>Coordinates ‘hub-and-spoke’ network of &gt;40 clinical institutions throughout Italy, coordinated by the Pavia Center, within the Italian Society for Amyloidosis</a:t>
            </a:r>
          </a:p>
        </p:txBody>
      </p:sp>
      <p:sp>
        <p:nvSpPr>
          <p:cNvPr id="3" name="CasellaDiTesto 10">
            <a:extLst>
              <a:ext uri="{FF2B5EF4-FFF2-40B4-BE49-F238E27FC236}">
                <a16:creationId xmlns:a16="http://schemas.microsoft.com/office/drawing/2014/main" id="{54E004A4-450A-F7F8-021F-E42E30AA1FE6}"/>
              </a:ext>
            </a:extLst>
          </p:cNvPr>
          <p:cNvSpPr txBox="1">
            <a:spLocks noChangeArrowheads="1"/>
          </p:cNvSpPr>
          <p:nvPr/>
        </p:nvSpPr>
        <p:spPr bwMode="auto">
          <a:xfrm>
            <a:off x="434032" y="5039602"/>
            <a:ext cx="7346258" cy="1250730"/>
          </a:xfrm>
          <a:prstGeom prst="roundRect">
            <a:avLst/>
          </a:prstGeom>
          <a:solidFill>
            <a:srgbClr val="B9FDFE"/>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121893" tIns="60946" rIns="121893" bIns="60946"/>
          <a:lstStyle>
            <a:lvl1pPr defTabSz="455613">
              <a:defRPr sz="2400">
                <a:solidFill>
                  <a:schemeClr val="tx1"/>
                </a:solidFill>
                <a:latin typeface="Arial" charset="0"/>
                <a:ea typeface="MS PGothic" charset="0"/>
                <a:cs typeface="MS PGothic" charset="0"/>
              </a:defRPr>
            </a:lvl1pPr>
            <a:lvl2pPr marL="742950" indent="-285750" defTabSz="455613">
              <a:defRPr sz="2400">
                <a:solidFill>
                  <a:schemeClr val="tx1"/>
                </a:solidFill>
                <a:latin typeface="Arial" charset="0"/>
                <a:ea typeface="MS PGothic" charset="0"/>
                <a:cs typeface="MS PGothic" charset="0"/>
              </a:defRPr>
            </a:lvl2pPr>
            <a:lvl3pPr marL="1143000" indent="-228600" defTabSz="455613">
              <a:defRPr sz="2400">
                <a:solidFill>
                  <a:schemeClr val="tx1"/>
                </a:solidFill>
                <a:latin typeface="Arial" charset="0"/>
                <a:ea typeface="MS PGothic" charset="0"/>
                <a:cs typeface="MS PGothic" charset="0"/>
              </a:defRPr>
            </a:lvl3pPr>
            <a:lvl4pPr marL="1600200" indent="-228600" defTabSz="455613">
              <a:defRPr sz="2400">
                <a:solidFill>
                  <a:schemeClr val="tx1"/>
                </a:solidFill>
                <a:latin typeface="Arial" charset="0"/>
                <a:ea typeface="MS PGothic" charset="0"/>
                <a:cs typeface="MS PGothic" charset="0"/>
              </a:defRPr>
            </a:lvl4pPr>
            <a:lvl5pPr marL="2057400" indent="-228600" defTabSz="455613">
              <a:defRPr sz="2400">
                <a:solidFill>
                  <a:schemeClr val="tx1"/>
                </a:solidFill>
                <a:latin typeface="Arial" charset="0"/>
                <a:ea typeface="MS PGothic" charset="0"/>
                <a:cs typeface="MS PGothic" charset="0"/>
              </a:defRPr>
            </a:lvl5pPr>
            <a:lvl6pPr marL="2514600" indent="-228600" defTabSz="455613"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defTabSz="455613"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defTabSz="455613"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defTabSz="455613" eaLnBrk="0" fontAlgn="base" hangingPunct="0">
              <a:spcBef>
                <a:spcPct val="0"/>
              </a:spcBef>
              <a:spcAft>
                <a:spcPct val="0"/>
              </a:spcAft>
              <a:defRPr sz="2400">
                <a:solidFill>
                  <a:schemeClr val="tx1"/>
                </a:solidFill>
                <a:latin typeface="Arial" charset="0"/>
                <a:ea typeface="MS PGothic" charset="0"/>
                <a:cs typeface="MS PGothic" charset="0"/>
              </a:defRPr>
            </a:lvl9pPr>
          </a:lstStyle>
          <a:p>
            <a:pPr>
              <a:defRPr/>
            </a:pPr>
            <a:r>
              <a:rPr lang="en-US" sz="1600" b="1" u="sng" dirty="0">
                <a:solidFill>
                  <a:prstClr val="black"/>
                </a:solidFill>
                <a:latin typeface="Aptos Light" panose="020B0004020202020204" pitchFamily="34" charset="0"/>
                <a:cs typeface="Century Gothic" charset="0"/>
                <a:sym typeface="Symbol" charset="0"/>
              </a:rPr>
              <a:t>Center outcomes</a:t>
            </a:r>
          </a:p>
          <a:p>
            <a:pPr marL="285750" indent="-285750">
              <a:buClr>
                <a:srgbClr val="09DDE9"/>
              </a:buClr>
              <a:buFont typeface="Aptos Light" panose="020B0004020202020204" pitchFamily="34" charset="0"/>
              <a:buChar char="+"/>
              <a:defRPr/>
            </a:pPr>
            <a:r>
              <a:rPr lang="en-US" sz="1600" dirty="0">
                <a:solidFill>
                  <a:prstClr val="black"/>
                </a:solidFill>
                <a:latin typeface="Aptos Light" panose="020B0004020202020204" pitchFamily="34" charset="0"/>
                <a:cs typeface="Century Gothic" charset="0"/>
                <a:sym typeface="Symbol" charset="0"/>
              </a:rPr>
              <a:t></a:t>
            </a:r>
            <a:r>
              <a:rPr lang="en-US" sz="1800" dirty="0">
                <a:solidFill>
                  <a:prstClr val="black"/>
                </a:solidFill>
                <a:latin typeface="Aptos Light" panose="020B0004020202020204" pitchFamily="34" charset="0"/>
                <a:cs typeface="Century Gothic" charset="0"/>
                <a:sym typeface="Symbol" charset="0"/>
              </a:rPr>
              <a:t>350 newly diagnosed patients/year</a:t>
            </a:r>
          </a:p>
          <a:p>
            <a:pPr marL="285750" indent="-285750">
              <a:buClr>
                <a:srgbClr val="09DDE9"/>
              </a:buClr>
              <a:buFont typeface="Aptos Light" panose="020B0004020202020204" pitchFamily="34" charset="0"/>
              <a:buChar char="+"/>
              <a:defRPr/>
            </a:pPr>
            <a:r>
              <a:rPr lang="en-US" sz="1800" dirty="0">
                <a:solidFill>
                  <a:prstClr val="black"/>
                </a:solidFill>
                <a:latin typeface="Aptos Light" panose="020B0004020202020204" pitchFamily="34" charset="0"/>
                <a:cs typeface="Century Gothic" charset="0"/>
                <a:sym typeface="Symbol" charset="0"/>
              </a:rPr>
              <a:t> 4,000 clinical evaluations/year</a:t>
            </a:r>
          </a:p>
          <a:p>
            <a:pPr marL="285750" indent="-285750">
              <a:buClr>
                <a:srgbClr val="09DDE9"/>
              </a:buClr>
              <a:buFont typeface="Aptos Light" panose="020B0004020202020204" pitchFamily="34" charset="0"/>
              <a:buChar char="+"/>
              <a:defRPr/>
            </a:pPr>
            <a:r>
              <a:rPr lang="en-US" sz="1800" dirty="0">
                <a:solidFill>
                  <a:prstClr val="black"/>
                </a:solidFill>
                <a:latin typeface="Aptos Light" panose="020B0004020202020204" pitchFamily="34" charset="0"/>
                <a:cs typeface="Century Gothic" charset="0"/>
                <a:sym typeface="Symbol" charset="0"/>
              </a:rPr>
              <a:t>40,000 patients’ samples in the center biobank</a:t>
            </a:r>
            <a:endParaRPr lang="en-US" sz="1800" dirty="0">
              <a:solidFill>
                <a:prstClr val="black"/>
              </a:solidFill>
              <a:latin typeface="Aptos Light" panose="020B0004020202020204" pitchFamily="34" charset="0"/>
              <a:cs typeface="Century Gothic" charset="0"/>
            </a:endParaRPr>
          </a:p>
        </p:txBody>
      </p:sp>
      <p:pic>
        <p:nvPicPr>
          <p:cNvPr id="6" name="Picture 5" descr="Photograph of a medical examination room featuring two patient chairs covered with white paper sheets, a small stool, and a window providing natural light. The room contains medical supplies on shelves and a desk with various instruments, indicating a clinical setting for patient consultations or treatments. This is a consultation room at the Amyloidosis Research and Treatment Center, Pavia.">
            <a:extLst>
              <a:ext uri="{FF2B5EF4-FFF2-40B4-BE49-F238E27FC236}">
                <a16:creationId xmlns:a16="http://schemas.microsoft.com/office/drawing/2014/main" id="{607FA7FD-184D-394D-94C6-41083D2041B0}"/>
              </a:ext>
            </a:extLst>
          </p:cNvPr>
          <p:cNvPicPr>
            <a:picLocks noChangeAspect="1"/>
          </p:cNvPicPr>
          <p:nvPr/>
        </p:nvPicPr>
        <p:blipFill>
          <a:blip r:embed="rId2"/>
          <a:stretch>
            <a:fillRect/>
          </a:stretch>
        </p:blipFill>
        <p:spPr>
          <a:xfrm>
            <a:off x="7997356" y="3194083"/>
            <a:ext cx="2955227" cy="1760400"/>
          </a:xfrm>
          <a:prstGeom prst="rect">
            <a:avLst/>
          </a:prstGeom>
        </p:spPr>
      </p:pic>
      <p:pic>
        <p:nvPicPr>
          <p:cNvPr id="7" name="Picture 6" descr="Photograph of an indoor hallway at the Amyloidosis Research and Treatment Center in Pavia, featuring a wall-mounted floor plan diagram with labeled sections and color-coded areas. The scene includes open doors, a yellow waste bin, and office supplies, indicating an office or institutional setting. ">
            <a:extLst>
              <a:ext uri="{FF2B5EF4-FFF2-40B4-BE49-F238E27FC236}">
                <a16:creationId xmlns:a16="http://schemas.microsoft.com/office/drawing/2014/main" id="{886288B0-3E9C-D114-0BF2-CADE398753CF}"/>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7997356" y="1339924"/>
            <a:ext cx="2955227" cy="1760610"/>
          </a:xfrm>
          <a:prstGeom prst="rect">
            <a:avLst/>
          </a:prstGeom>
        </p:spPr>
      </p:pic>
      <p:sp>
        <p:nvSpPr>
          <p:cNvPr id="5" name="Rectangle: Rounded Corners 4">
            <a:extLst>
              <a:ext uri="{FF2B5EF4-FFF2-40B4-BE49-F238E27FC236}">
                <a16:creationId xmlns:a16="http://schemas.microsoft.com/office/drawing/2014/main" id="{C3CEFAB0-899D-BB15-AB4A-D065B62223E6}"/>
              </a:ext>
            </a:extLst>
          </p:cNvPr>
          <p:cNvSpPr/>
          <p:nvPr/>
        </p:nvSpPr>
        <p:spPr>
          <a:xfrm>
            <a:off x="7947622" y="5039602"/>
            <a:ext cx="3054696" cy="1250731"/>
          </a:xfrm>
          <a:prstGeom prst="roundRect">
            <a:avLst/>
          </a:prstGeom>
          <a:solidFill>
            <a:sysClr val="window" lastClr="FFFFFF">
              <a:lumMod val="95000"/>
            </a:sysClr>
          </a:solidFill>
          <a:ln w="25400" cap="flat" cmpd="sng" algn="ctr">
            <a:noFill/>
            <a:prstDash val="solid"/>
          </a:ln>
          <a:effectLst/>
        </p:spPr>
        <p:txBody>
          <a:bodyPr rtlCol="0" anchor="ctr"/>
          <a:lstStyle/>
          <a:p>
            <a:pPr marL="0" marR="0" lvl="2"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prstClr val="black"/>
                </a:solidFill>
                <a:effectLst/>
                <a:uLnTx/>
                <a:uFillTx/>
                <a:latin typeface="Aptos Light"/>
                <a:ea typeface="+mn-ea"/>
                <a:cs typeface="+mn-cs"/>
                <a:hlinkClick r:id="rId4"/>
              </a:rPr>
              <a:t>Click here to watch a video overview of this center and meet the MDT in Pavia</a:t>
            </a:r>
            <a:endParaRPr kumimoji="0" lang="en-US" sz="1800" b="1" i="0" u="none" strike="noStrike" kern="0" cap="none" spc="0" normalizeH="0" baseline="0" noProof="0" dirty="0">
              <a:ln>
                <a:noFill/>
              </a:ln>
              <a:solidFill>
                <a:prstClr val="black"/>
              </a:solidFill>
              <a:effectLst/>
              <a:uLnTx/>
              <a:uFillTx/>
              <a:latin typeface="Aptos Light"/>
              <a:ea typeface="+mn-ea"/>
              <a:cs typeface="+mn-cs"/>
            </a:endParaRPr>
          </a:p>
        </p:txBody>
      </p:sp>
      <p:sp>
        <p:nvSpPr>
          <p:cNvPr id="8" name="Footer Placeholder 12">
            <a:extLst>
              <a:ext uri="{FF2B5EF4-FFF2-40B4-BE49-F238E27FC236}">
                <a16:creationId xmlns:a16="http://schemas.microsoft.com/office/drawing/2014/main" id="{A9FDFB0F-2BEE-A3B1-CCD0-AE921EA252C4}"/>
              </a:ext>
            </a:extLst>
          </p:cNvPr>
          <p:cNvSpPr txBox="1">
            <a:spLocks/>
          </p:cNvSpPr>
          <p:nvPr/>
        </p:nvSpPr>
        <p:spPr>
          <a:xfrm>
            <a:off x="425450" y="6491089"/>
            <a:ext cx="10804207" cy="342265"/>
          </a:xfrm>
          <a:prstGeom prst="rect">
            <a:avLst/>
          </a:prstGeom>
        </p:spPr>
        <p:txBody>
          <a:bodyPr lIns="0" tIns="0" rIns="0" bIns="0"/>
          <a:lstStyle>
            <a:defPPr>
              <a:defRPr kern="0"/>
            </a:defPPr>
            <a:lvl1pPr algn="l">
              <a:defRPr sz="1050" b="0">
                <a:solidFill>
                  <a:schemeClr val="tx1"/>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a:ln>
                  <a:noFill/>
                </a:ln>
                <a:solidFill>
                  <a:prstClr val="black"/>
                </a:solidFill>
                <a:effectLst/>
                <a:uLnTx/>
                <a:uFillTx/>
                <a:latin typeface="Aptos Light"/>
              </a:rPr>
              <a:t>Data source: </a:t>
            </a:r>
            <a:r>
              <a:rPr kumimoji="0" lang="en-US" sz="1050" b="0" i="0" u="none" strike="noStrike" kern="0" cap="none" spc="0" normalizeH="0" baseline="0" noProof="0">
                <a:ln>
                  <a:noFill/>
                </a:ln>
                <a:solidFill>
                  <a:prstClr val="black"/>
                </a:solidFill>
                <a:effectLst/>
                <a:uLnTx/>
                <a:uFillTx/>
                <a:latin typeface="Aptos Light"/>
              </a:rPr>
              <a:t>courtesy of Prof Laura Obici (Amyloidosis Research and Treatment Center Fondazione IRCCS Policlinico San Matteo, Pavia).</a:t>
            </a:r>
            <a:endParaRPr kumimoji="0" lang="en-US" sz="1050" b="0" i="0" u="none" strike="noStrike" kern="0" cap="none" spc="0" normalizeH="0" baseline="0" noProof="0" dirty="0">
              <a:ln>
                <a:noFill/>
              </a:ln>
              <a:solidFill>
                <a:prstClr val="black"/>
              </a:solidFill>
              <a:effectLst/>
              <a:uLnTx/>
              <a:uFillTx/>
              <a:latin typeface="Aptos Light"/>
            </a:endParaRPr>
          </a:p>
        </p:txBody>
      </p:sp>
    </p:spTree>
    <p:extLst>
      <p:ext uri="{BB962C8B-B14F-4D97-AF65-F5344CB8AC3E}">
        <p14:creationId xmlns:p14="http://schemas.microsoft.com/office/powerpoint/2010/main" val="7227636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700634-EDC2-B6BC-80EA-CC6D7652B8AD}"/>
            </a:ext>
          </a:extLst>
        </p:cNvPr>
        <p:cNvGrpSpPr/>
        <p:nvPr/>
      </p:nvGrpSpPr>
      <p:grpSpPr>
        <a:xfrm>
          <a:off x="0" y="0"/>
          <a:ext cx="0" cy="0"/>
          <a:chOff x="0" y="0"/>
          <a:chExt cx="0" cy="0"/>
        </a:xfrm>
      </p:grpSpPr>
      <p:sp>
        <p:nvSpPr>
          <p:cNvPr id="2" name="Isosceles Triangle 1">
            <a:extLst>
              <a:ext uri="{FF2B5EF4-FFF2-40B4-BE49-F238E27FC236}">
                <a16:creationId xmlns:a16="http://schemas.microsoft.com/office/drawing/2014/main" id="{818776AF-4B6C-0470-8E5D-7A5F8D923D5C}"/>
              </a:ext>
              <a:ext uri="{C183D7F6-B498-43B3-948B-1728B52AA6E4}">
                <adec:decorative xmlns:adec="http://schemas.microsoft.com/office/drawing/2017/decorative" val="1"/>
              </a:ext>
            </a:extLst>
          </p:cNvPr>
          <p:cNvSpPr/>
          <p:nvPr/>
        </p:nvSpPr>
        <p:spPr>
          <a:xfrm>
            <a:off x="629244" y="2397788"/>
            <a:ext cx="3507969" cy="356797"/>
          </a:xfrm>
          <a:prstGeom prst="triangle">
            <a:avLst/>
          </a:prstGeom>
          <a:solidFill>
            <a:sysClr val="window" lastClr="FFFFFF">
              <a:lumMod val="8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ptos Light"/>
              <a:ea typeface="+mn-ea"/>
              <a:cs typeface="+mn-cs"/>
            </a:endParaRPr>
          </a:p>
        </p:txBody>
      </p:sp>
      <p:sp>
        <p:nvSpPr>
          <p:cNvPr id="3" name="TextBox 2">
            <a:extLst>
              <a:ext uri="{FF2B5EF4-FFF2-40B4-BE49-F238E27FC236}">
                <a16:creationId xmlns:a16="http://schemas.microsoft.com/office/drawing/2014/main" id="{A8C37ADF-F49D-17AE-02A3-C60DD375421B}"/>
              </a:ext>
            </a:extLst>
          </p:cNvPr>
          <p:cNvSpPr txBox="1"/>
          <p:nvPr/>
        </p:nvSpPr>
        <p:spPr>
          <a:xfrm>
            <a:off x="2908637" y="132596"/>
            <a:ext cx="8289588" cy="1077218"/>
          </a:xfrm>
          <a:prstGeom prst="rect">
            <a:avLst/>
          </a:prstGeom>
          <a:noFill/>
        </p:spPr>
        <p:txBody>
          <a:bodyPr wrap="square" rtlCol="0">
            <a:spAutoFit/>
          </a:bodyPr>
          <a:lstStyle/>
          <a:p>
            <a:r>
              <a:rPr lang="en-US" sz="3200" kern="0" dirty="0">
                <a:solidFill>
                  <a:prstClr val="black"/>
                </a:solidFill>
                <a:latin typeface="Aptos Light" panose="020B0004020202020204" pitchFamily="34" charset="0"/>
              </a:rPr>
              <a:t>Adapting amyloidosis service implementation to local context and resource</a:t>
            </a:r>
          </a:p>
        </p:txBody>
      </p:sp>
      <p:sp>
        <p:nvSpPr>
          <p:cNvPr id="5" name="TextBox 4">
            <a:extLst>
              <a:ext uri="{FF2B5EF4-FFF2-40B4-BE49-F238E27FC236}">
                <a16:creationId xmlns:a16="http://schemas.microsoft.com/office/drawing/2014/main" id="{D93883A0-EDC4-60EC-BBFE-F312D4341112}"/>
              </a:ext>
            </a:extLst>
          </p:cNvPr>
          <p:cNvSpPr txBox="1"/>
          <p:nvPr/>
        </p:nvSpPr>
        <p:spPr>
          <a:xfrm>
            <a:off x="646132" y="1286276"/>
            <a:ext cx="10715200" cy="584775"/>
          </a:xfrm>
          <a:prstGeom prst="rect">
            <a:avLst/>
          </a:prstGeom>
          <a:noFill/>
        </p:spPr>
        <p:txBody>
          <a:bodyPr wrap="square">
            <a:spAutoFit/>
          </a:bodyPr>
          <a:lstStyle/>
          <a:p>
            <a:r>
              <a:rPr lang="en-US" sz="1600" kern="0" dirty="0">
                <a:solidFill>
                  <a:sysClr val="windowText" lastClr="000000"/>
                </a:solidFill>
                <a:latin typeface="Aptos Light"/>
              </a:rPr>
              <a:t>An effective amyloidosis service can be scaled to suit different levels of resource and infrastructure, allowing institutions to start where they are and build over time.</a:t>
            </a:r>
          </a:p>
        </p:txBody>
      </p:sp>
      <p:sp>
        <p:nvSpPr>
          <p:cNvPr id="8" name="Rectangle: Rounded Corners 7">
            <a:extLst>
              <a:ext uri="{FF2B5EF4-FFF2-40B4-BE49-F238E27FC236}">
                <a16:creationId xmlns:a16="http://schemas.microsoft.com/office/drawing/2014/main" id="{F519ED1F-2983-3745-5368-15645468106A}"/>
              </a:ext>
            </a:extLst>
          </p:cNvPr>
          <p:cNvSpPr/>
          <p:nvPr/>
        </p:nvSpPr>
        <p:spPr>
          <a:xfrm>
            <a:off x="646132" y="1923797"/>
            <a:ext cx="3507969" cy="397529"/>
          </a:xfrm>
          <a:prstGeom prst="roundRect">
            <a:avLst/>
          </a:prstGeom>
          <a:solidFill>
            <a:srgbClr val="09DDE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Aptos Light"/>
                <a:ea typeface="+mn-ea"/>
                <a:cs typeface="+mn-cs"/>
              </a:rPr>
              <a:t>Resource‑constrained settings</a:t>
            </a:r>
          </a:p>
        </p:txBody>
      </p:sp>
      <p:sp>
        <p:nvSpPr>
          <p:cNvPr id="4" name="Rectangle 3">
            <a:extLst>
              <a:ext uri="{FF2B5EF4-FFF2-40B4-BE49-F238E27FC236}">
                <a16:creationId xmlns:a16="http://schemas.microsoft.com/office/drawing/2014/main" id="{039E5C45-2F5B-BD08-9AE8-DECFF42C9187}"/>
              </a:ext>
            </a:extLst>
          </p:cNvPr>
          <p:cNvSpPr/>
          <p:nvPr/>
        </p:nvSpPr>
        <p:spPr>
          <a:xfrm>
            <a:off x="614501" y="2782971"/>
            <a:ext cx="3507969" cy="3683685"/>
          </a:xfrm>
          <a:prstGeom prst="rect">
            <a:avLst/>
          </a:prstGeom>
          <a:solidFill>
            <a:sysClr val="window" lastClr="FFFFFF">
              <a:lumMod val="95000"/>
            </a:sysClr>
          </a:solidFill>
          <a:ln w="25400" cap="flat" cmpd="sng" algn="ctr">
            <a:noFill/>
            <a:prstDash val="solid"/>
          </a:ln>
          <a:effectLst/>
        </p:spPr>
        <p:txBody>
          <a:bodyPr rtlCol="0" anchor="ctr"/>
          <a:lstStyle/>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400" b="0" i="0" u="none" strike="noStrike" kern="0" cap="none" spc="0" normalizeH="0" baseline="0" noProof="0" dirty="0">
                <a:ln>
                  <a:noFill/>
                </a:ln>
                <a:solidFill>
                  <a:prstClr val="black"/>
                </a:solidFill>
                <a:effectLst/>
                <a:uLnTx/>
                <a:uFillTx/>
                <a:latin typeface="Aptos Light"/>
                <a:ea typeface="+mn-ea"/>
                <a:cs typeface="+mn-cs"/>
              </a:rPr>
              <a:t>V</a:t>
            </a:r>
            <a:r>
              <a:rPr kumimoji="0" lang="en-US" sz="1400" b="0" i="0" u="none" strike="noStrike" kern="0" cap="none" spc="0" normalizeH="0" baseline="0" noProof="0" dirty="0" err="1">
                <a:ln>
                  <a:noFill/>
                </a:ln>
                <a:solidFill>
                  <a:prstClr val="black"/>
                </a:solidFill>
                <a:effectLst/>
                <a:uLnTx/>
                <a:uFillTx/>
                <a:latin typeface="Aptos Light"/>
                <a:ea typeface="+mn-ea"/>
                <a:cs typeface="+mn-cs"/>
              </a:rPr>
              <a:t>irtual</a:t>
            </a:r>
            <a:r>
              <a:rPr kumimoji="0" lang="en-US" sz="1400" b="0" i="0" u="none" strike="noStrike" kern="0" cap="none" spc="0" normalizeH="0" baseline="0" noProof="0" dirty="0">
                <a:ln>
                  <a:noFill/>
                </a:ln>
                <a:solidFill>
                  <a:prstClr val="black"/>
                </a:solidFill>
                <a:effectLst/>
                <a:uLnTx/>
                <a:uFillTx/>
                <a:latin typeface="Aptos Light"/>
                <a:ea typeface="+mn-ea"/>
                <a:cs typeface="+mn-cs"/>
              </a:rPr>
              <a:t> MDT collaboration using existing teams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400" b="0" i="0" u="none" strike="noStrike" kern="0" cap="none" spc="0" normalizeH="0" baseline="0" noProof="0" dirty="0">
                <a:ln>
                  <a:noFill/>
                </a:ln>
                <a:solidFill>
                  <a:prstClr val="black"/>
                </a:solidFill>
                <a:effectLst/>
                <a:uLnTx/>
                <a:uFillTx/>
                <a:latin typeface="Aptos Light"/>
                <a:ea typeface="+mn-ea"/>
                <a:cs typeface="+mn-cs"/>
              </a:rPr>
              <a:t>P</a:t>
            </a:r>
            <a:r>
              <a:rPr kumimoji="0" lang="en-US" sz="1400" b="0" i="0" u="none" strike="noStrike" kern="0" cap="none" spc="0" normalizeH="0" baseline="0" noProof="0" dirty="0" err="1">
                <a:ln>
                  <a:noFill/>
                </a:ln>
                <a:solidFill>
                  <a:prstClr val="black"/>
                </a:solidFill>
                <a:effectLst/>
                <a:uLnTx/>
                <a:uFillTx/>
                <a:latin typeface="Aptos Light"/>
                <a:ea typeface="+mn-ea"/>
                <a:cs typeface="+mn-cs"/>
              </a:rPr>
              <a:t>hased</a:t>
            </a:r>
            <a:r>
              <a:rPr kumimoji="0" lang="en-US" sz="1400" b="0" i="0" u="none" strike="noStrike" kern="0" cap="none" spc="0" normalizeH="0" baseline="0" noProof="0" dirty="0">
                <a:ln>
                  <a:noFill/>
                </a:ln>
                <a:solidFill>
                  <a:prstClr val="black"/>
                </a:solidFill>
                <a:effectLst/>
                <a:uLnTx/>
                <a:uFillTx/>
                <a:latin typeface="Aptos Light"/>
                <a:ea typeface="+mn-ea"/>
                <a:cs typeface="+mn-cs"/>
              </a:rPr>
              <a:t> implementation, focusing initially on high‑risk, complex cases or specific subtypes (e.g., cardiac ATTR)</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400" b="0" i="0" u="none" strike="noStrike" kern="0" cap="none" spc="0" normalizeH="0" baseline="0" noProof="0" dirty="0">
                <a:ln>
                  <a:noFill/>
                </a:ln>
                <a:solidFill>
                  <a:prstClr val="black"/>
                </a:solidFill>
                <a:effectLst/>
                <a:uLnTx/>
                <a:uFillTx/>
                <a:latin typeface="Aptos Light"/>
                <a:ea typeface="+mn-ea"/>
                <a:cs typeface="+mn-cs"/>
              </a:rPr>
              <a:t>Leverage existing infrastructure and pathways, avoiding major upfront investment</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400" b="0" i="0" u="none" strike="noStrike" kern="0" cap="none" spc="0" normalizeH="0" baseline="0" noProof="0" dirty="0">
                <a:ln>
                  <a:noFill/>
                </a:ln>
                <a:solidFill>
                  <a:prstClr val="black"/>
                </a:solidFill>
                <a:effectLst/>
                <a:uLnTx/>
                <a:uFillTx/>
                <a:latin typeface="Aptos Light"/>
                <a:ea typeface="+mn-ea"/>
                <a:cs typeface="+mn-cs"/>
              </a:rPr>
              <a:t>Access to diagnostics via external referral or sequencing</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400" b="0" i="0" u="none" strike="noStrike" kern="0" cap="none" spc="0" normalizeH="0" baseline="0" noProof="0" dirty="0">
                <a:ln>
                  <a:noFill/>
                </a:ln>
                <a:solidFill>
                  <a:prstClr val="black"/>
                </a:solidFill>
                <a:effectLst/>
                <a:uLnTx/>
                <a:uFillTx/>
                <a:latin typeface="Aptos Light"/>
                <a:ea typeface="+mn-ea"/>
                <a:cs typeface="+mn-cs"/>
              </a:rPr>
              <a:t>S</a:t>
            </a:r>
            <a:r>
              <a:rPr kumimoji="0" lang="en-US" sz="1400" b="0" i="0" u="none" strike="noStrike" kern="0" cap="none" spc="0" normalizeH="0" baseline="0" noProof="0" dirty="0" err="1">
                <a:ln>
                  <a:noFill/>
                </a:ln>
                <a:solidFill>
                  <a:prstClr val="black"/>
                </a:solidFill>
                <a:effectLst/>
                <a:uLnTx/>
                <a:uFillTx/>
                <a:latin typeface="Aptos Light"/>
                <a:ea typeface="+mn-ea"/>
                <a:cs typeface="+mn-cs"/>
              </a:rPr>
              <a:t>imple</a:t>
            </a:r>
            <a:r>
              <a:rPr kumimoji="0" lang="en-US" sz="1400" b="0" i="0" u="none" strike="noStrike" kern="0" cap="none" spc="0" normalizeH="0" baseline="0" noProof="0" dirty="0">
                <a:ln>
                  <a:noFill/>
                </a:ln>
                <a:solidFill>
                  <a:prstClr val="black"/>
                </a:solidFill>
                <a:effectLst/>
                <a:uLnTx/>
                <a:uFillTx/>
                <a:latin typeface="Aptos Light"/>
                <a:ea typeface="+mn-ea"/>
                <a:cs typeface="+mn-cs"/>
              </a:rPr>
              <a:t> referral criteria and red‑flag checklists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400" b="0" i="0" u="none" strike="noStrike" kern="0" cap="none" spc="0" normalizeH="0" baseline="0" noProof="0" dirty="0">
                <a:ln>
                  <a:noFill/>
                </a:ln>
                <a:solidFill>
                  <a:prstClr val="black"/>
                </a:solidFill>
                <a:effectLst/>
                <a:uLnTx/>
                <a:uFillTx/>
                <a:latin typeface="Aptos Light"/>
                <a:ea typeface="+mn-ea"/>
                <a:cs typeface="+mn-cs"/>
              </a:rPr>
              <a:t>Care coordination through a designated clinician or shared responsibility model</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US" sz="1400" b="0" i="0" u="none" strike="noStrike" kern="0" cap="none" spc="0" normalizeH="0" baseline="0" noProof="0" dirty="0">
                <a:ln>
                  <a:noFill/>
                </a:ln>
                <a:solidFill>
                  <a:prstClr val="black"/>
                </a:solidFill>
                <a:effectLst/>
                <a:uLnTx/>
                <a:uFillTx/>
                <a:latin typeface="Aptos Light"/>
                <a:ea typeface="+mn-ea"/>
                <a:cs typeface="+mn-cs"/>
              </a:rPr>
              <a:t>Leverage of external expertise where needed</a:t>
            </a:r>
          </a:p>
        </p:txBody>
      </p:sp>
      <p:sp>
        <p:nvSpPr>
          <p:cNvPr id="12" name="Rectangle: Rounded Corners 11">
            <a:extLst>
              <a:ext uri="{FF2B5EF4-FFF2-40B4-BE49-F238E27FC236}">
                <a16:creationId xmlns:a16="http://schemas.microsoft.com/office/drawing/2014/main" id="{30B95FE8-9578-196E-FF58-064779ABC142}"/>
              </a:ext>
            </a:extLst>
          </p:cNvPr>
          <p:cNvSpPr/>
          <p:nvPr/>
        </p:nvSpPr>
        <p:spPr>
          <a:xfrm>
            <a:off x="4342015" y="1919923"/>
            <a:ext cx="3507969" cy="397529"/>
          </a:xfrm>
          <a:prstGeom prst="roundRect">
            <a:avLst/>
          </a:prstGeom>
          <a:solidFill>
            <a:srgbClr val="09DDE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Aptos Light"/>
                <a:ea typeface="+mn-ea"/>
                <a:cs typeface="+mn-cs"/>
              </a:rPr>
              <a:t>Developing/intermediate service</a:t>
            </a:r>
          </a:p>
        </p:txBody>
      </p:sp>
      <p:sp>
        <p:nvSpPr>
          <p:cNvPr id="6" name="Rectangle 5">
            <a:extLst>
              <a:ext uri="{FF2B5EF4-FFF2-40B4-BE49-F238E27FC236}">
                <a16:creationId xmlns:a16="http://schemas.microsoft.com/office/drawing/2014/main" id="{465BECA0-3F01-39E6-DF4E-FFEDEC678D53}"/>
              </a:ext>
            </a:extLst>
          </p:cNvPr>
          <p:cNvSpPr/>
          <p:nvPr/>
        </p:nvSpPr>
        <p:spPr>
          <a:xfrm>
            <a:off x="4318052" y="2770167"/>
            <a:ext cx="3507969" cy="3683685"/>
          </a:xfrm>
          <a:prstGeom prst="rect">
            <a:avLst/>
          </a:prstGeom>
          <a:solidFill>
            <a:sysClr val="window" lastClr="FFFFFF">
              <a:lumMod val="95000"/>
            </a:sysClr>
          </a:solidFill>
          <a:ln w="25400" cap="flat" cmpd="sng" algn="ctr">
            <a:noFill/>
            <a:prstDash val="solid"/>
          </a:ln>
          <a:effectLst/>
        </p:spPr>
        <p:txBody>
          <a:bodyPr rtlCol="0" anchor="ctr"/>
          <a:lstStyle/>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GB" sz="1400" b="0" i="0" u="none" strike="noStrike" kern="0" cap="none" spc="0" normalizeH="0" baseline="0" noProof="0" dirty="0">
                <a:ln>
                  <a:noFill/>
                </a:ln>
                <a:solidFill>
                  <a:prstClr val="black"/>
                </a:solidFill>
                <a:effectLst/>
                <a:uLnTx/>
                <a:uFillTx/>
                <a:latin typeface="Aptos Light"/>
                <a:ea typeface="+mn-ea"/>
                <a:cs typeface="+mn-cs"/>
              </a:rPr>
              <a:t>Formal MDT with defined core members and regular meetings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GB" sz="1400" b="0" i="0" u="none" strike="noStrike" kern="0" cap="none" spc="0" normalizeH="0" baseline="0" noProof="0" dirty="0">
                <a:ln>
                  <a:noFill/>
                </a:ln>
                <a:solidFill>
                  <a:prstClr val="black"/>
                </a:solidFill>
                <a:effectLst/>
                <a:uLnTx/>
                <a:uFillTx/>
                <a:latin typeface="Aptos Light"/>
                <a:ea typeface="+mn-ea"/>
                <a:cs typeface="+mn-cs"/>
              </a:rPr>
              <a:t>Named coordination role (e.g. specialist nurse or allocated clinician time)</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GB" sz="1400" b="0" i="0" u="none" strike="noStrike" kern="0" cap="none" spc="0" normalizeH="0" baseline="0" noProof="0" dirty="0">
                <a:ln>
                  <a:noFill/>
                </a:ln>
                <a:solidFill>
                  <a:prstClr val="black"/>
                </a:solidFill>
                <a:effectLst/>
                <a:uLnTx/>
                <a:uFillTx/>
                <a:latin typeface="Aptos Light"/>
                <a:ea typeface="+mn-ea"/>
                <a:cs typeface="+mn-cs"/>
              </a:rPr>
              <a:t>Standardized referral criteria and pathways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GB" sz="1400" b="0" i="0" u="none" strike="noStrike" kern="0" cap="none" spc="0" normalizeH="0" baseline="0" noProof="0" dirty="0">
                <a:ln>
                  <a:noFill/>
                </a:ln>
                <a:solidFill>
                  <a:prstClr val="black"/>
                </a:solidFill>
                <a:effectLst/>
                <a:uLnTx/>
                <a:uFillTx/>
                <a:latin typeface="Aptos Light"/>
                <a:ea typeface="+mn-ea"/>
                <a:cs typeface="+mn-cs"/>
              </a:rPr>
              <a:t>Improved access to key diagnostics (on‑site or networked)</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GB" sz="1400" b="0" i="0" u="none" strike="noStrike" kern="0" cap="none" spc="0" normalizeH="0" baseline="0" noProof="0" dirty="0">
                <a:ln>
                  <a:noFill/>
                </a:ln>
                <a:solidFill>
                  <a:prstClr val="black"/>
                </a:solidFill>
                <a:effectLst/>
                <a:uLnTx/>
                <a:uFillTx/>
                <a:latin typeface="Aptos Light"/>
                <a:ea typeface="+mn-ea"/>
                <a:cs typeface="+mn-cs"/>
              </a:rPr>
              <a:t>Use of simple patient coordination/tracking tools (MDT lists, basic data collection)</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GB" sz="1400" b="0" i="0" u="none" strike="noStrike" kern="0" cap="none" spc="0" normalizeH="0" baseline="0" noProof="0" dirty="0">
                <a:ln>
                  <a:noFill/>
                </a:ln>
                <a:solidFill>
                  <a:prstClr val="black"/>
                </a:solidFill>
                <a:effectLst/>
                <a:uLnTx/>
                <a:uFillTx/>
                <a:latin typeface="Aptos Light"/>
                <a:ea typeface="+mn-ea"/>
                <a:cs typeface="+mn-cs"/>
              </a:rPr>
              <a:t>Broader case inclusion beyond highest‑risk patients</a:t>
            </a:r>
            <a:endParaRPr kumimoji="0" lang="en-US" sz="1400" b="0" i="0" u="none" strike="noStrike" kern="0" cap="none" spc="0" normalizeH="0" baseline="0" noProof="0" dirty="0">
              <a:ln>
                <a:noFill/>
              </a:ln>
              <a:solidFill>
                <a:prstClr val="black"/>
              </a:solidFill>
              <a:effectLst/>
              <a:uLnTx/>
              <a:uFillTx/>
              <a:latin typeface="Aptos Light"/>
              <a:ea typeface="+mn-ea"/>
              <a:cs typeface="+mn-cs"/>
            </a:endParaRPr>
          </a:p>
        </p:txBody>
      </p:sp>
      <p:sp>
        <p:nvSpPr>
          <p:cNvPr id="9" name="Rectangle: Rounded Corners 8">
            <a:extLst>
              <a:ext uri="{FF2B5EF4-FFF2-40B4-BE49-F238E27FC236}">
                <a16:creationId xmlns:a16="http://schemas.microsoft.com/office/drawing/2014/main" id="{7CD2FDD3-D5BE-D445-8924-777B1FCAA16E}"/>
              </a:ext>
            </a:extLst>
          </p:cNvPr>
          <p:cNvSpPr/>
          <p:nvPr/>
        </p:nvSpPr>
        <p:spPr>
          <a:xfrm>
            <a:off x="8021601" y="1920030"/>
            <a:ext cx="3507969" cy="397529"/>
          </a:xfrm>
          <a:prstGeom prst="roundRect">
            <a:avLst/>
          </a:prstGeom>
          <a:solidFill>
            <a:srgbClr val="09DDE9"/>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0" i="0" u="none" strike="noStrike" kern="0" cap="none" spc="0" normalizeH="0" baseline="0" noProof="0" dirty="0">
                <a:ln>
                  <a:noFill/>
                </a:ln>
                <a:solidFill>
                  <a:prstClr val="black"/>
                </a:solidFill>
                <a:effectLst/>
                <a:uLnTx/>
                <a:uFillTx/>
                <a:latin typeface="Aptos Light"/>
                <a:ea typeface="+mn-ea"/>
                <a:cs typeface="+mn-cs"/>
              </a:rPr>
              <a:t>Established/advanced service</a:t>
            </a:r>
          </a:p>
        </p:txBody>
      </p:sp>
      <p:sp>
        <p:nvSpPr>
          <p:cNvPr id="7" name="Rectangle 6">
            <a:extLst>
              <a:ext uri="{FF2B5EF4-FFF2-40B4-BE49-F238E27FC236}">
                <a16:creationId xmlns:a16="http://schemas.microsoft.com/office/drawing/2014/main" id="{2DA02DD2-03F5-8CCC-2878-29451891F29F}"/>
              </a:ext>
            </a:extLst>
          </p:cNvPr>
          <p:cNvSpPr/>
          <p:nvPr/>
        </p:nvSpPr>
        <p:spPr>
          <a:xfrm>
            <a:off x="8021601" y="2769486"/>
            <a:ext cx="3507969" cy="3683685"/>
          </a:xfrm>
          <a:prstGeom prst="rect">
            <a:avLst/>
          </a:prstGeom>
          <a:solidFill>
            <a:sysClr val="window" lastClr="FFFFFF">
              <a:lumMod val="95000"/>
            </a:sysClr>
          </a:solidFill>
          <a:ln w="25400" cap="flat" cmpd="sng" algn="ctr">
            <a:noFill/>
            <a:prstDash val="solid"/>
          </a:ln>
          <a:effectLst/>
        </p:spPr>
        <p:txBody>
          <a:bodyPr rtlCol="0" anchor="ctr"/>
          <a:lstStyle/>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GB" sz="1400" b="0" i="0" u="none" strike="noStrike" kern="0" cap="none" spc="0" normalizeH="0" baseline="0" noProof="0" dirty="0">
                <a:ln>
                  <a:noFill/>
                </a:ln>
                <a:solidFill>
                  <a:prstClr val="black"/>
                </a:solidFill>
                <a:effectLst/>
                <a:uLnTx/>
                <a:uFillTx/>
                <a:latin typeface="Aptos Light"/>
                <a:ea typeface="+mn-ea"/>
                <a:cs typeface="+mn-cs"/>
              </a:rPr>
              <a:t>Fully embedded MDT with governance and reporting structures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GB" sz="1400" b="0" i="0" u="none" strike="noStrike" kern="0" cap="none" spc="0" normalizeH="0" baseline="0" noProof="0" dirty="0">
                <a:ln>
                  <a:noFill/>
                </a:ln>
                <a:solidFill>
                  <a:prstClr val="black"/>
                </a:solidFill>
                <a:effectLst/>
                <a:uLnTx/>
                <a:uFillTx/>
                <a:latin typeface="Aptos Light"/>
                <a:ea typeface="+mn-ea"/>
                <a:cs typeface="+mn-cs"/>
              </a:rPr>
              <a:t>Dedicated coordination team and clear ownership of pathways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GB" sz="1400" b="0" i="0" u="none" strike="noStrike" kern="0" cap="none" spc="0" normalizeH="0" baseline="0" noProof="0" dirty="0">
                <a:ln>
                  <a:noFill/>
                </a:ln>
                <a:solidFill>
                  <a:prstClr val="black"/>
                </a:solidFill>
                <a:effectLst/>
                <a:uLnTx/>
                <a:uFillTx/>
                <a:latin typeface="Aptos Light"/>
                <a:ea typeface="+mn-ea"/>
                <a:cs typeface="+mn-cs"/>
              </a:rPr>
              <a:t>Integrated care across specialties with aligned clinics and investigations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GB" sz="1400" b="0" i="0" u="none" strike="noStrike" kern="0" cap="none" spc="0" normalizeH="0" baseline="0" noProof="0" dirty="0">
                <a:ln>
                  <a:noFill/>
                </a:ln>
                <a:solidFill>
                  <a:prstClr val="black"/>
                </a:solidFill>
                <a:effectLst/>
                <a:uLnTx/>
                <a:uFillTx/>
                <a:latin typeface="Aptos Light"/>
                <a:ea typeface="+mn-ea"/>
                <a:cs typeface="+mn-cs"/>
              </a:rPr>
              <a:t>Strong access to specialist diagnostics and therapies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GB" sz="1400" b="0" i="0" u="none" strike="noStrike" kern="0" cap="none" spc="0" normalizeH="0" baseline="0" noProof="0" dirty="0">
                <a:ln>
                  <a:noFill/>
                </a:ln>
                <a:solidFill>
                  <a:prstClr val="black"/>
                </a:solidFill>
                <a:effectLst/>
                <a:uLnTx/>
                <a:uFillTx/>
                <a:latin typeface="Aptos Light"/>
                <a:ea typeface="+mn-ea"/>
                <a:cs typeface="+mn-cs"/>
              </a:rPr>
              <a:t>Routine outcomes tracking and quality improvement</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GB" sz="1400" b="0" i="0" u="none" strike="noStrike" kern="0" cap="none" spc="0" normalizeH="0" baseline="0" noProof="0" dirty="0">
                <a:ln>
                  <a:noFill/>
                </a:ln>
                <a:solidFill>
                  <a:prstClr val="black"/>
                </a:solidFill>
                <a:effectLst/>
                <a:uLnTx/>
                <a:uFillTx/>
                <a:latin typeface="Aptos Light"/>
                <a:ea typeface="+mn-ea"/>
                <a:cs typeface="+mn-cs"/>
              </a:rPr>
              <a:t>Participation in clinical research</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GB" sz="1400" b="0" i="0" u="none" strike="noStrike" kern="0" cap="none" spc="0" normalizeH="0" baseline="0" noProof="0" dirty="0">
                <a:ln>
                  <a:noFill/>
                </a:ln>
                <a:solidFill>
                  <a:prstClr val="black"/>
                </a:solidFill>
                <a:effectLst/>
                <a:uLnTx/>
                <a:uFillTx/>
                <a:latin typeface="Aptos Light"/>
                <a:ea typeface="+mn-ea"/>
                <a:cs typeface="+mn-cs"/>
              </a:rPr>
              <a:t>Inclusion in registries and national networks</a:t>
            </a:r>
          </a:p>
          <a:p>
            <a:pPr marL="285750" marR="0" lvl="0" indent="-285750" defTabSz="914400" eaLnBrk="1" fontAlgn="auto" latinLnBrk="0" hangingPunct="1">
              <a:lnSpc>
                <a:spcPct val="100000"/>
              </a:lnSpc>
              <a:spcBef>
                <a:spcPts val="0"/>
              </a:spcBef>
              <a:spcAft>
                <a:spcPts val="0"/>
              </a:spcAft>
              <a:buClr>
                <a:srgbClr val="09DDE9"/>
              </a:buClr>
              <a:buSzTx/>
              <a:buFont typeface="Aptos Light" panose="020B0004020202020204" pitchFamily="34" charset="0"/>
              <a:buChar char="+"/>
              <a:tabLst/>
              <a:defRPr/>
            </a:pPr>
            <a:r>
              <a:rPr kumimoji="0" lang="en-GB" sz="1400" b="0" i="0" u="none" strike="noStrike" kern="0" cap="none" spc="0" normalizeH="0" baseline="0" noProof="0" dirty="0">
                <a:ln>
                  <a:noFill/>
                </a:ln>
                <a:solidFill>
                  <a:prstClr val="black"/>
                </a:solidFill>
                <a:effectLst/>
                <a:uLnTx/>
                <a:uFillTx/>
                <a:latin typeface="Aptos Light"/>
                <a:ea typeface="+mn-ea"/>
                <a:cs typeface="+mn-cs"/>
              </a:rPr>
              <a:t>Formation of ‘hub-and-spoke’ networks with specialist centers supporting local hospitals</a:t>
            </a:r>
            <a:endParaRPr kumimoji="0" lang="en-US" sz="1400" b="0" i="0" u="none" strike="noStrike" kern="0" cap="none" spc="0" normalizeH="0" baseline="0" noProof="0" dirty="0">
              <a:ln>
                <a:noFill/>
              </a:ln>
              <a:solidFill>
                <a:prstClr val="black"/>
              </a:solidFill>
              <a:effectLst/>
              <a:uLnTx/>
              <a:uFillTx/>
              <a:latin typeface="Aptos Light"/>
              <a:ea typeface="+mn-ea"/>
              <a:cs typeface="+mn-cs"/>
            </a:endParaRPr>
          </a:p>
        </p:txBody>
      </p:sp>
      <p:sp>
        <p:nvSpPr>
          <p:cNvPr id="13" name="Footer Placeholder 12">
            <a:extLst>
              <a:ext uri="{FF2B5EF4-FFF2-40B4-BE49-F238E27FC236}">
                <a16:creationId xmlns:a16="http://schemas.microsoft.com/office/drawing/2014/main" id="{8D480493-936A-1317-8AD7-01B0BDE6993A}"/>
              </a:ext>
            </a:extLst>
          </p:cNvPr>
          <p:cNvSpPr txBox="1">
            <a:spLocks/>
          </p:cNvSpPr>
          <p:nvPr/>
        </p:nvSpPr>
        <p:spPr>
          <a:xfrm>
            <a:off x="120650" y="6643139"/>
            <a:ext cx="10804207" cy="195455"/>
          </a:xfrm>
          <a:prstGeom prst="rect">
            <a:avLst/>
          </a:prstGeom>
        </p:spPr>
        <p:txBody>
          <a:bodyPr lIns="0" tIns="0" rIns="0" bIns="0"/>
          <a:lstStyle>
            <a:defPPr>
              <a:defRPr kern="0"/>
            </a:defPPr>
            <a:lvl1pPr algn="l">
              <a:defRPr sz="1050" b="0">
                <a:solidFill>
                  <a:schemeClr val="tx1"/>
                </a:solidFill>
                <a:latin typeface="+mn-lt"/>
              </a:defRPr>
            </a:lvl1pPr>
          </a:lstStyle>
          <a:p>
            <a:r>
              <a:rPr lang="en-US" b="1" kern="0">
                <a:solidFill>
                  <a:prstClr val="black"/>
                </a:solidFill>
                <a:latin typeface="Aptos Light"/>
              </a:rPr>
              <a:t>Abbreviations:</a:t>
            </a:r>
            <a:r>
              <a:rPr lang="en-US" kern="0">
                <a:solidFill>
                  <a:prstClr val="black"/>
                </a:solidFill>
                <a:latin typeface="Aptos Light"/>
              </a:rPr>
              <a:t> ATTR, </a:t>
            </a:r>
            <a:r>
              <a:rPr lang="en-US" kern="0">
                <a:solidFill>
                  <a:prstClr val="black"/>
                </a:solidFill>
                <a:latin typeface="Aptos Light" panose="020B0004020202020204" pitchFamily="34" charset="0"/>
              </a:rPr>
              <a:t>transthyretin amyloidosis; </a:t>
            </a:r>
            <a:r>
              <a:rPr lang="en-US" kern="0">
                <a:solidFill>
                  <a:prstClr val="black"/>
                </a:solidFill>
                <a:latin typeface="Aptos Light"/>
              </a:rPr>
              <a:t>MDT, multidisciplinary team.</a:t>
            </a:r>
            <a:endParaRPr lang="en-US" kern="0" dirty="0">
              <a:solidFill>
                <a:prstClr val="black"/>
              </a:solidFill>
              <a:latin typeface="Aptos Light"/>
            </a:endParaRPr>
          </a:p>
        </p:txBody>
      </p:sp>
      <p:sp>
        <p:nvSpPr>
          <p:cNvPr id="10" name="Isosceles Triangle 9">
            <a:extLst>
              <a:ext uri="{FF2B5EF4-FFF2-40B4-BE49-F238E27FC236}">
                <a16:creationId xmlns:a16="http://schemas.microsoft.com/office/drawing/2014/main" id="{A19D11F4-DEDE-A3AC-1AAA-61D927AD676C}"/>
              </a:ext>
              <a:ext uri="{C183D7F6-B498-43B3-948B-1728B52AA6E4}">
                <adec:decorative xmlns:adec="http://schemas.microsoft.com/office/drawing/2017/decorative" val="1"/>
              </a:ext>
            </a:extLst>
          </p:cNvPr>
          <p:cNvSpPr/>
          <p:nvPr/>
        </p:nvSpPr>
        <p:spPr>
          <a:xfrm>
            <a:off x="8021601" y="2384239"/>
            <a:ext cx="3507969" cy="356797"/>
          </a:xfrm>
          <a:prstGeom prst="triangle">
            <a:avLst/>
          </a:prstGeom>
          <a:solidFill>
            <a:sysClr val="window" lastClr="FFFFFF">
              <a:lumMod val="8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ptos Light"/>
              <a:ea typeface="+mn-ea"/>
              <a:cs typeface="+mn-cs"/>
            </a:endParaRPr>
          </a:p>
        </p:txBody>
      </p:sp>
      <p:sp>
        <p:nvSpPr>
          <p:cNvPr id="11" name="Isosceles Triangle 10">
            <a:extLst>
              <a:ext uri="{FF2B5EF4-FFF2-40B4-BE49-F238E27FC236}">
                <a16:creationId xmlns:a16="http://schemas.microsoft.com/office/drawing/2014/main" id="{F26E5FF9-BA5A-C271-7EED-E8BD13B4F3DC}"/>
              </a:ext>
              <a:ext uri="{C183D7F6-B498-43B3-948B-1728B52AA6E4}">
                <adec:decorative xmlns:adec="http://schemas.microsoft.com/office/drawing/2017/decorative" val="1"/>
              </a:ext>
            </a:extLst>
          </p:cNvPr>
          <p:cNvSpPr/>
          <p:nvPr/>
        </p:nvSpPr>
        <p:spPr>
          <a:xfrm>
            <a:off x="4328708" y="2384239"/>
            <a:ext cx="3507969" cy="356797"/>
          </a:xfrm>
          <a:prstGeom prst="triangle">
            <a:avLst/>
          </a:prstGeom>
          <a:solidFill>
            <a:sysClr val="window" lastClr="FFFFFF">
              <a:lumMod val="85000"/>
            </a:sysClr>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Aptos Light"/>
              <a:ea typeface="+mn-ea"/>
              <a:cs typeface="+mn-cs"/>
            </a:endParaRPr>
          </a:p>
        </p:txBody>
      </p:sp>
    </p:spTree>
    <p:extLst>
      <p:ext uri="{BB962C8B-B14F-4D97-AF65-F5344CB8AC3E}">
        <p14:creationId xmlns:p14="http://schemas.microsoft.com/office/powerpoint/2010/main" val="34472561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67395C-A8C4-C087-A4E9-3D43F0AA1EAD}"/>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74F03E21-A4C0-6F24-164C-05EEDB2B988B}"/>
              </a:ext>
            </a:extLst>
          </p:cNvPr>
          <p:cNvSpPr txBox="1"/>
          <p:nvPr/>
        </p:nvSpPr>
        <p:spPr>
          <a:xfrm>
            <a:off x="2880062" y="217491"/>
            <a:ext cx="4648200" cy="584775"/>
          </a:xfrm>
          <a:prstGeom prst="rect">
            <a:avLst/>
          </a:prstGeom>
          <a:noFill/>
        </p:spPr>
        <p:txBody>
          <a:bodyPr wrap="square" rtlCol="0">
            <a:spAutoFit/>
          </a:bodyPr>
          <a:lstStyle/>
          <a:p>
            <a:r>
              <a:rPr lang="en-US" sz="3200" kern="0" dirty="0">
                <a:solidFill>
                  <a:prstClr val="black"/>
                </a:solidFill>
                <a:latin typeface="Aptos Light" panose="020B0004020202020204" pitchFamily="34" charset="0"/>
              </a:rPr>
              <a:t>Contents</a:t>
            </a:r>
          </a:p>
        </p:txBody>
      </p:sp>
      <p:graphicFrame>
        <p:nvGraphicFramePr>
          <p:cNvPr id="5" name="Table 4">
            <a:extLst>
              <a:ext uri="{FF2B5EF4-FFF2-40B4-BE49-F238E27FC236}">
                <a16:creationId xmlns:a16="http://schemas.microsoft.com/office/drawing/2014/main" id="{519F4943-8CB8-EAF5-53A3-DF09C2C81432}"/>
              </a:ext>
            </a:extLst>
          </p:cNvPr>
          <p:cNvGraphicFramePr>
            <a:graphicFrameLocks noGrp="1"/>
          </p:cNvGraphicFramePr>
          <p:nvPr>
            <p:extLst>
              <p:ext uri="{D42A27DB-BD31-4B8C-83A1-F6EECF244321}">
                <p14:modId xmlns:p14="http://schemas.microsoft.com/office/powerpoint/2010/main" val="418398828"/>
              </p:ext>
            </p:extLst>
          </p:nvPr>
        </p:nvGraphicFramePr>
        <p:xfrm>
          <a:off x="795824" y="1181150"/>
          <a:ext cx="10600351" cy="4980760"/>
        </p:xfrm>
        <a:graphic>
          <a:graphicData uri="http://schemas.openxmlformats.org/drawingml/2006/table">
            <a:tbl>
              <a:tblPr firstRow="1" bandRow="1"/>
              <a:tblGrid>
                <a:gridCol w="2573249">
                  <a:extLst>
                    <a:ext uri="{9D8B030D-6E8A-4147-A177-3AD203B41FA5}">
                      <a16:colId xmlns:a16="http://schemas.microsoft.com/office/drawing/2014/main" val="345543775"/>
                    </a:ext>
                  </a:extLst>
                </a:gridCol>
                <a:gridCol w="8027102">
                  <a:extLst>
                    <a:ext uri="{9D8B030D-6E8A-4147-A177-3AD203B41FA5}">
                      <a16:colId xmlns:a16="http://schemas.microsoft.com/office/drawing/2014/main" val="3985307545"/>
                    </a:ext>
                  </a:extLst>
                </a:gridCol>
              </a:tblGrid>
              <a:tr h="317469">
                <a:tc>
                  <a:txBody>
                    <a:bodyPr/>
                    <a:lstStyle>
                      <a:lvl1pPr marL="0" algn="l" defTabSz="914400" rtl="0" eaLnBrk="1" latinLnBrk="0" hangingPunct="1">
                        <a:defRPr sz="1800" kern="1200">
                          <a:solidFill>
                            <a:schemeClr val="tx1"/>
                          </a:solidFill>
                          <a:latin typeface="Aptos Light"/>
                        </a:defRPr>
                      </a:lvl1pPr>
                      <a:lvl2pPr marL="457200" algn="l" defTabSz="914400" rtl="0" eaLnBrk="1" latinLnBrk="0" hangingPunct="1">
                        <a:defRPr sz="1800" kern="1200">
                          <a:solidFill>
                            <a:schemeClr val="tx1"/>
                          </a:solidFill>
                          <a:latin typeface="Aptos Light"/>
                        </a:defRPr>
                      </a:lvl2pPr>
                      <a:lvl3pPr marL="914400" algn="l" defTabSz="914400" rtl="0" eaLnBrk="1" latinLnBrk="0" hangingPunct="1">
                        <a:defRPr sz="1800" kern="1200">
                          <a:solidFill>
                            <a:schemeClr val="tx1"/>
                          </a:solidFill>
                          <a:latin typeface="Aptos Light"/>
                        </a:defRPr>
                      </a:lvl3pPr>
                      <a:lvl4pPr marL="1371600" algn="l" defTabSz="914400" rtl="0" eaLnBrk="1" latinLnBrk="0" hangingPunct="1">
                        <a:defRPr sz="1800" kern="1200">
                          <a:solidFill>
                            <a:schemeClr val="tx1"/>
                          </a:solidFill>
                          <a:latin typeface="Aptos Light"/>
                        </a:defRPr>
                      </a:lvl4pPr>
                      <a:lvl5pPr marL="1828800" algn="l" defTabSz="914400" rtl="0" eaLnBrk="1" latinLnBrk="0" hangingPunct="1">
                        <a:defRPr sz="1800" kern="1200">
                          <a:solidFill>
                            <a:schemeClr val="tx1"/>
                          </a:solidFill>
                          <a:latin typeface="Aptos Light"/>
                        </a:defRPr>
                      </a:lvl5pPr>
                      <a:lvl6pPr marL="2286000" algn="l" defTabSz="914400" rtl="0" eaLnBrk="1" latinLnBrk="0" hangingPunct="1">
                        <a:defRPr sz="1800" kern="1200">
                          <a:solidFill>
                            <a:schemeClr val="tx1"/>
                          </a:solidFill>
                          <a:latin typeface="Aptos Light"/>
                        </a:defRPr>
                      </a:lvl6pPr>
                      <a:lvl7pPr marL="2743200" algn="l" defTabSz="914400" rtl="0" eaLnBrk="1" latinLnBrk="0" hangingPunct="1">
                        <a:defRPr sz="1800" kern="1200">
                          <a:solidFill>
                            <a:schemeClr val="tx1"/>
                          </a:solidFill>
                          <a:latin typeface="Aptos Light"/>
                        </a:defRPr>
                      </a:lvl7pPr>
                      <a:lvl8pPr marL="3200400" algn="l" defTabSz="914400" rtl="0" eaLnBrk="1" latinLnBrk="0" hangingPunct="1">
                        <a:defRPr sz="1800" kern="1200">
                          <a:solidFill>
                            <a:schemeClr val="tx1"/>
                          </a:solidFill>
                          <a:latin typeface="Aptos Light"/>
                        </a:defRPr>
                      </a:lvl8pPr>
                      <a:lvl9pPr marL="3657600" algn="l" defTabSz="914400" rtl="0" eaLnBrk="1" latinLnBrk="0" hangingPunct="1">
                        <a:defRPr sz="1800" kern="1200">
                          <a:solidFill>
                            <a:schemeClr val="tx1"/>
                          </a:solidFill>
                          <a:latin typeface="Aptos Light"/>
                        </a:defRPr>
                      </a:lvl9pPr>
                    </a:lstStyle>
                    <a:p>
                      <a:r>
                        <a:rPr lang="en-US" sz="1400" b="1" noProof="0" dirty="0">
                          <a:latin typeface="Aptos Light" panose="020B0004020202020204" pitchFamily="34" charset="0"/>
                        </a:rPr>
                        <a:t>Section</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B9FDFE"/>
                    </a:solidFill>
                  </a:tcPr>
                </a:tc>
                <a:tc>
                  <a:txBody>
                    <a:bodyPr/>
                    <a:lstStyle>
                      <a:lvl1pPr marL="0" algn="l" defTabSz="914400" rtl="0" eaLnBrk="1" latinLnBrk="0" hangingPunct="1">
                        <a:defRPr sz="1800" kern="1200">
                          <a:solidFill>
                            <a:schemeClr val="tx1"/>
                          </a:solidFill>
                          <a:latin typeface="Aptos Light"/>
                        </a:defRPr>
                      </a:lvl1pPr>
                      <a:lvl2pPr marL="457200" algn="l" defTabSz="914400" rtl="0" eaLnBrk="1" latinLnBrk="0" hangingPunct="1">
                        <a:defRPr sz="1800" kern="1200">
                          <a:solidFill>
                            <a:schemeClr val="tx1"/>
                          </a:solidFill>
                          <a:latin typeface="Aptos Light"/>
                        </a:defRPr>
                      </a:lvl2pPr>
                      <a:lvl3pPr marL="914400" algn="l" defTabSz="914400" rtl="0" eaLnBrk="1" latinLnBrk="0" hangingPunct="1">
                        <a:defRPr sz="1800" kern="1200">
                          <a:solidFill>
                            <a:schemeClr val="tx1"/>
                          </a:solidFill>
                          <a:latin typeface="Aptos Light"/>
                        </a:defRPr>
                      </a:lvl3pPr>
                      <a:lvl4pPr marL="1371600" algn="l" defTabSz="914400" rtl="0" eaLnBrk="1" latinLnBrk="0" hangingPunct="1">
                        <a:defRPr sz="1800" kern="1200">
                          <a:solidFill>
                            <a:schemeClr val="tx1"/>
                          </a:solidFill>
                          <a:latin typeface="Aptos Light"/>
                        </a:defRPr>
                      </a:lvl4pPr>
                      <a:lvl5pPr marL="1828800" algn="l" defTabSz="914400" rtl="0" eaLnBrk="1" latinLnBrk="0" hangingPunct="1">
                        <a:defRPr sz="1800" kern="1200">
                          <a:solidFill>
                            <a:schemeClr val="tx1"/>
                          </a:solidFill>
                          <a:latin typeface="Aptos Light"/>
                        </a:defRPr>
                      </a:lvl5pPr>
                      <a:lvl6pPr marL="2286000" algn="l" defTabSz="914400" rtl="0" eaLnBrk="1" latinLnBrk="0" hangingPunct="1">
                        <a:defRPr sz="1800" kern="1200">
                          <a:solidFill>
                            <a:schemeClr val="tx1"/>
                          </a:solidFill>
                          <a:latin typeface="Aptos Light"/>
                        </a:defRPr>
                      </a:lvl6pPr>
                      <a:lvl7pPr marL="2743200" algn="l" defTabSz="914400" rtl="0" eaLnBrk="1" latinLnBrk="0" hangingPunct="1">
                        <a:defRPr sz="1800" kern="1200">
                          <a:solidFill>
                            <a:schemeClr val="tx1"/>
                          </a:solidFill>
                          <a:latin typeface="Aptos Light"/>
                        </a:defRPr>
                      </a:lvl7pPr>
                      <a:lvl8pPr marL="3200400" algn="l" defTabSz="914400" rtl="0" eaLnBrk="1" latinLnBrk="0" hangingPunct="1">
                        <a:defRPr sz="1800" kern="1200">
                          <a:solidFill>
                            <a:schemeClr val="tx1"/>
                          </a:solidFill>
                          <a:latin typeface="Aptos Light"/>
                        </a:defRPr>
                      </a:lvl8pPr>
                      <a:lvl9pPr marL="3657600" algn="l" defTabSz="914400" rtl="0" eaLnBrk="1" latinLnBrk="0" hangingPunct="1">
                        <a:defRPr sz="1800" kern="1200">
                          <a:solidFill>
                            <a:schemeClr val="tx1"/>
                          </a:solidFill>
                          <a:latin typeface="Aptos Light"/>
                        </a:defRPr>
                      </a:lvl9pPr>
                    </a:lstStyle>
                    <a:p>
                      <a:r>
                        <a:rPr lang="en-US" sz="1400" b="1" noProof="0" dirty="0">
                          <a:latin typeface="Aptos Light" panose="020B0004020202020204" pitchFamily="34" charset="0"/>
                        </a:rPr>
                        <a:t>What this section contains</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B9FDFE"/>
                    </a:solidFill>
                  </a:tcPr>
                </a:tc>
                <a:extLst>
                  <a:ext uri="{0D108BD9-81ED-4DB2-BD59-A6C34878D82A}">
                    <a16:rowId xmlns:a16="http://schemas.microsoft.com/office/drawing/2014/main" val="2414921581"/>
                  </a:ext>
                </a:extLst>
              </a:tr>
              <a:tr h="539697">
                <a:tc>
                  <a:txBody>
                    <a:bodyPr/>
                    <a:lstStyle>
                      <a:lvl1pPr marL="0" algn="l" defTabSz="914400" rtl="0" eaLnBrk="1" latinLnBrk="0" hangingPunct="1">
                        <a:defRPr sz="1800" kern="1200">
                          <a:solidFill>
                            <a:schemeClr val="tx1"/>
                          </a:solidFill>
                          <a:latin typeface="Aptos Light"/>
                        </a:defRPr>
                      </a:lvl1pPr>
                      <a:lvl2pPr marL="457200" algn="l" defTabSz="914400" rtl="0" eaLnBrk="1" latinLnBrk="0" hangingPunct="1">
                        <a:defRPr sz="1800" kern="1200">
                          <a:solidFill>
                            <a:schemeClr val="tx1"/>
                          </a:solidFill>
                          <a:latin typeface="Aptos Light"/>
                        </a:defRPr>
                      </a:lvl2pPr>
                      <a:lvl3pPr marL="914400" algn="l" defTabSz="914400" rtl="0" eaLnBrk="1" latinLnBrk="0" hangingPunct="1">
                        <a:defRPr sz="1800" kern="1200">
                          <a:solidFill>
                            <a:schemeClr val="tx1"/>
                          </a:solidFill>
                          <a:latin typeface="Aptos Light"/>
                        </a:defRPr>
                      </a:lvl3pPr>
                      <a:lvl4pPr marL="1371600" algn="l" defTabSz="914400" rtl="0" eaLnBrk="1" latinLnBrk="0" hangingPunct="1">
                        <a:defRPr sz="1800" kern="1200">
                          <a:solidFill>
                            <a:schemeClr val="tx1"/>
                          </a:solidFill>
                          <a:latin typeface="Aptos Light"/>
                        </a:defRPr>
                      </a:lvl4pPr>
                      <a:lvl5pPr marL="1828800" algn="l" defTabSz="914400" rtl="0" eaLnBrk="1" latinLnBrk="0" hangingPunct="1">
                        <a:defRPr sz="1800" kern="1200">
                          <a:solidFill>
                            <a:schemeClr val="tx1"/>
                          </a:solidFill>
                          <a:latin typeface="Aptos Light"/>
                        </a:defRPr>
                      </a:lvl5pPr>
                      <a:lvl6pPr marL="2286000" algn="l" defTabSz="914400" rtl="0" eaLnBrk="1" latinLnBrk="0" hangingPunct="1">
                        <a:defRPr sz="1800" kern="1200">
                          <a:solidFill>
                            <a:schemeClr val="tx1"/>
                          </a:solidFill>
                          <a:latin typeface="Aptos Light"/>
                        </a:defRPr>
                      </a:lvl6pPr>
                      <a:lvl7pPr marL="2743200" algn="l" defTabSz="914400" rtl="0" eaLnBrk="1" latinLnBrk="0" hangingPunct="1">
                        <a:defRPr sz="1800" kern="1200">
                          <a:solidFill>
                            <a:schemeClr val="tx1"/>
                          </a:solidFill>
                          <a:latin typeface="Aptos Light"/>
                        </a:defRPr>
                      </a:lvl7pPr>
                      <a:lvl8pPr marL="3200400" algn="l" defTabSz="914400" rtl="0" eaLnBrk="1" latinLnBrk="0" hangingPunct="1">
                        <a:defRPr sz="1800" kern="1200">
                          <a:solidFill>
                            <a:schemeClr val="tx1"/>
                          </a:solidFill>
                          <a:latin typeface="Aptos Light"/>
                        </a:defRPr>
                      </a:lvl8pPr>
                      <a:lvl9pPr marL="3657600" algn="l" defTabSz="914400" rtl="0" eaLnBrk="1" latinLnBrk="0" hangingPunct="1">
                        <a:defRPr sz="1800" kern="1200">
                          <a:solidFill>
                            <a:schemeClr val="tx1"/>
                          </a:solidFill>
                          <a:latin typeface="Aptos Light"/>
                        </a:defRPr>
                      </a:lvl9pPr>
                    </a:lstStyle>
                    <a:p>
                      <a:r>
                        <a:rPr lang="en-US" sz="1400" b="1" noProof="0" dirty="0">
                          <a:latin typeface="Aptos Light" panose="020B0004020202020204" pitchFamily="34" charset="0"/>
                          <a:hlinkClick r:id="rId2" action="ppaction://hlinksldjump"/>
                        </a:rPr>
                        <a:t>Introduction, agenda, </a:t>
                      </a:r>
                      <a:br>
                        <a:rPr lang="en-US" sz="1400" b="1" noProof="0" dirty="0">
                          <a:latin typeface="Aptos Light" panose="020B0004020202020204" pitchFamily="34" charset="0"/>
                          <a:hlinkClick r:id="rId2" action="ppaction://hlinksldjump"/>
                        </a:rPr>
                      </a:br>
                      <a:r>
                        <a:rPr lang="en-US" sz="1400" b="1" noProof="0" dirty="0">
                          <a:latin typeface="Aptos Light" panose="020B0004020202020204" pitchFamily="34" charset="0"/>
                          <a:hlinkClick r:id="rId2" action="ppaction://hlinksldjump"/>
                        </a:rPr>
                        <a:t>and objectives</a:t>
                      </a:r>
                      <a:endParaRPr lang="en-US" sz="1400" b="1" noProof="0" dirty="0">
                        <a:latin typeface="Aptos Light" panose="020B0004020202020204" pitchFamily="34" charset="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ptos Light"/>
                        </a:defRPr>
                      </a:lvl1pPr>
                      <a:lvl2pPr marL="457200" algn="l" defTabSz="914400" rtl="0" eaLnBrk="1" latinLnBrk="0" hangingPunct="1">
                        <a:defRPr sz="1800" kern="1200">
                          <a:solidFill>
                            <a:schemeClr val="tx1"/>
                          </a:solidFill>
                          <a:latin typeface="Aptos Light"/>
                        </a:defRPr>
                      </a:lvl2pPr>
                      <a:lvl3pPr marL="914400" algn="l" defTabSz="914400" rtl="0" eaLnBrk="1" latinLnBrk="0" hangingPunct="1">
                        <a:defRPr sz="1800" kern="1200">
                          <a:solidFill>
                            <a:schemeClr val="tx1"/>
                          </a:solidFill>
                          <a:latin typeface="Aptos Light"/>
                        </a:defRPr>
                      </a:lvl3pPr>
                      <a:lvl4pPr marL="1371600" algn="l" defTabSz="914400" rtl="0" eaLnBrk="1" latinLnBrk="0" hangingPunct="1">
                        <a:defRPr sz="1800" kern="1200">
                          <a:solidFill>
                            <a:schemeClr val="tx1"/>
                          </a:solidFill>
                          <a:latin typeface="Aptos Light"/>
                        </a:defRPr>
                      </a:lvl4pPr>
                      <a:lvl5pPr marL="1828800" algn="l" defTabSz="914400" rtl="0" eaLnBrk="1" latinLnBrk="0" hangingPunct="1">
                        <a:defRPr sz="1800" kern="1200">
                          <a:solidFill>
                            <a:schemeClr val="tx1"/>
                          </a:solidFill>
                          <a:latin typeface="Aptos Light"/>
                        </a:defRPr>
                      </a:lvl5pPr>
                      <a:lvl6pPr marL="2286000" algn="l" defTabSz="914400" rtl="0" eaLnBrk="1" latinLnBrk="0" hangingPunct="1">
                        <a:defRPr sz="1800" kern="1200">
                          <a:solidFill>
                            <a:schemeClr val="tx1"/>
                          </a:solidFill>
                          <a:latin typeface="Aptos Light"/>
                        </a:defRPr>
                      </a:lvl6pPr>
                      <a:lvl7pPr marL="2743200" algn="l" defTabSz="914400" rtl="0" eaLnBrk="1" latinLnBrk="0" hangingPunct="1">
                        <a:defRPr sz="1800" kern="1200">
                          <a:solidFill>
                            <a:schemeClr val="tx1"/>
                          </a:solidFill>
                          <a:latin typeface="Aptos Light"/>
                        </a:defRPr>
                      </a:lvl7pPr>
                      <a:lvl8pPr marL="3200400" algn="l" defTabSz="914400" rtl="0" eaLnBrk="1" latinLnBrk="0" hangingPunct="1">
                        <a:defRPr sz="1800" kern="1200">
                          <a:solidFill>
                            <a:schemeClr val="tx1"/>
                          </a:solidFill>
                          <a:latin typeface="Aptos Light"/>
                        </a:defRPr>
                      </a:lvl8pPr>
                      <a:lvl9pPr marL="3657600" algn="l" defTabSz="914400" rtl="0" eaLnBrk="1" latinLnBrk="0" hangingPunct="1">
                        <a:defRPr sz="1800" kern="1200">
                          <a:solidFill>
                            <a:schemeClr val="tx1"/>
                          </a:solidFill>
                          <a:latin typeface="Aptos Light"/>
                        </a:defRPr>
                      </a:lvl9pPr>
                    </a:lstStyle>
                    <a:p>
                      <a:r>
                        <a:rPr lang="en-US" sz="1400" noProof="0" dirty="0">
                          <a:latin typeface="Aptos Light" panose="020B0004020202020204" pitchFamily="34" charset="0"/>
                        </a:rPr>
                        <a:t>A concise, adaptable opening framework to set the context for amyloidosis care, outline the purpose of the discussion, and clearly define aims aligned to hospital stakeholder priorities. </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2760324795"/>
                  </a:ext>
                </a:extLst>
              </a:tr>
              <a:tr h="607408">
                <a:tc>
                  <a:txBody>
                    <a:bodyPr/>
                    <a:lstStyle>
                      <a:lvl1pPr marL="0" algn="l" defTabSz="914400" rtl="0" eaLnBrk="1" latinLnBrk="0" hangingPunct="1">
                        <a:defRPr sz="1800" kern="1200">
                          <a:solidFill>
                            <a:schemeClr val="tx1"/>
                          </a:solidFill>
                          <a:latin typeface="Aptos Light"/>
                        </a:defRPr>
                      </a:lvl1pPr>
                      <a:lvl2pPr marL="457200" algn="l" defTabSz="914400" rtl="0" eaLnBrk="1" latinLnBrk="0" hangingPunct="1">
                        <a:defRPr sz="1800" kern="1200">
                          <a:solidFill>
                            <a:schemeClr val="tx1"/>
                          </a:solidFill>
                          <a:latin typeface="Aptos Light"/>
                        </a:defRPr>
                      </a:lvl2pPr>
                      <a:lvl3pPr marL="914400" algn="l" defTabSz="914400" rtl="0" eaLnBrk="1" latinLnBrk="0" hangingPunct="1">
                        <a:defRPr sz="1800" kern="1200">
                          <a:solidFill>
                            <a:schemeClr val="tx1"/>
                          </a:solidFill>
                          <a:latin typeface="Aptos Light"/>
                        </a:defRPr>
                      </a:lvl3pPr>
                      <a:lvl4pPr marL="1371600" algn="l" defTabSz="914400" rtl="0" eaLnBrk="1" latinLnBrk="0" hangingPunct="1">
                        <a:defRPr sz="1800" kern="1200">
                          <a:solidFill>
                            <a:schemeClr val="tx1"/>
                          </a:solidFill>
                          <a:latin typeface="Aptos Light"/>
                        </a:defRPr>
                      </a:lvl4pPr>
                      <a:lvl5pPr marL="1828800" algn="l" defTabSz="914400" rtl="0" eaLnBrk="1" latinLnBrk="0" hangingPunct="1">
                        <a:defRPr sz="1800" kern="1200">
                          <a:solidFill>
                            <a:schemeClr val="tx1"/>
                          </a:solidFill>
                          <a:latin typeface="Aptos Light"/>
                        </a:defRPr>
                      </a:lvl5pPr>
                      <a:lvl6pPr marL="2286000" algn="l" defTabSz="914400" rtl="0" eaLnBrk="1" latinLnBrk="0" hangingPunct="1">
                        <a:defRPr sz="1800" kern="1200">
                          <a:solidFill>
                            <a:schemeClr val="tx1"/>
                          </a:solidFill>
                          <a:latin typeface="Aptos Light"/>
                        </a:defRPr>
                      </a:lvl6pPr>
                      <a:lvl7pPr marL="2743200" algn="l" defTabSz="914400" rtl="0" eaLnBrk="1" latinLnBrk="0" hangingPunct="1">
                        <a:defRPr sz="1800" kern="1200">
                          <a:solidFill>
                            <a:schemeClr val="tx1"/>
                          </a:solidFill>
                          <a:latin typeface="Aptos Light"/>
                        </a:defRPr>
                      </a:lvl7pPr>
                      <a:lvl8pPr marL="3200400" algn="l" defTabSz="914400" rtl="0" eaLnBrk="1" latinLnBrk="0" hangingPunct="1">
                        <a:defRPr sz="1800" kern="1200">
                          <a:solidFill>
                            <a:schemeClr val="tx1"/>
                          </a:solidFill>
                          <a:latin typeface="Aptos Light"/>
                        </a:defRPr>
                      </a:lvl8pPr>
                      <a:lvl9pPr marL="3657600" algn="l" defTabSz="914400" rtl="0" eaLnBrk="1" latinLnBrk="0" hangingPunct="1">
                        <a:defRPr sz="1800" kern="1200">
                          <a:solidFill>
                            <a:schemeClr val="tx1"/>
                          </a:solidFill>
                          <a:latin typeface="Aptos Light"/>
                        </a:defRPr>
                      </a:lvl9pPr>
                    </a:lstStyle>
                    <a:p>
                      <a:r>
                        <a:rPr lang="en-US" sz="1400" b="1" noProof="0" dirty="0">
                          <a:latin typeface="Aptos Light" panose="020B0004020202020204" pitchFamily="34" charset="0"/>
                          <a:hlinkClick r:id="rId3" action="ppaction://hlinksldjump"/>
                        </a:rPr>
                        <a:t>The case for specialized MDTs: gaps and unmet needs </a:t>
                      </a:r>
                      <a:br>
                        <a:rPr lang="en-US" sz="1400" b="1" noProof="0" dirty="0">
                          <a:latin typeface="Aptos Light" panose="020B0004020202020204" pitchFamily="34" charset="0"/>
                          <a:hlinkClick r:id="rId3" action="ppaction://hlinksldjump"/>
                        </a:rPr>
                      </a:br>
                      <a:r>
                        <a:rPr lang="en-US" sz="1400" b="1" noProof="0" dirty="0">
                          <a:latin typeface="Aptos Light" panose="020B0004020202020204" pitchFamily="34" charset="0"/>
                          <a:hlinkClick r:id="rId3" action="ppaction://hlinksldjump"/>
                        </a:rPr>
                        <a:t>in amyloidosis </a:t>
                      </a:r>
                      <a:endParaRPr lang="en-US" sz="1400" b="1" noProof="0" dirty="0">
                        <a:latin typeface="Aptos Light" panose="020B0004020202020204" pitchFamily="34" charset="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ptos Light"/>
                        </a:defRPr>
                      </a:lvl1pPr>
                      <a:lvl2pPr marL="457200" algn="l" defTabSz="914400" rtl="0" eaLnBrk="1" latinLnBrk="0" hangingPunct="1">
                        <a:defRPr sz="1800" kern="1200">
                          <a:solidFill>
                            <a:schemeClr val="tx1"/>
                          </a:solidFill>
                          <a:latin typeface="Aptos Light"/>
                        </a:defRPr>
                      </a:lvl2pPr>
                      <a:lvl3pPr marL="914400" algn="l" defTabSz="914400" rtl="0" eaLnBrk="1" latinLnBrk="0" hangingPunct="1">
                        <a:defRPr sz="1800" kern="1200">
                          <a:solidFill>
                            <a:schemeClr val="tx1"/>
                          </a:solidFill>
                          <a:latin typeface="Aptos Light"/>
                        </a:defRPr>
                      </a:lvl3pPr>
                      <a:lvl4pPr marL="1371600" algn="l" defTabSz="914400" rtl="0" eaLnBrk="1" latinLnBrk="0" hangingPunct="1">
                        <a:defRPr sz="1800" kern="1200">
                          <a:solidFill>
                            <a:schemeClr val="tx1"/>
                          </a:solidFill>
                          <a:latin typeface="Aptos Light"/>
                        </a:defRPr>
                      </a:lvl4pPr>
                      <a:lvl5pPr marL="1828800" algn="l" defTabSz="914400" rtl="0" eaLnBrk="1" latinLnBrk="0" hangingPunct="1">
                        <a:defRPr sz="1800" kern="1200">
                          <a:solidFill>
                            <a:schemeClr val="tx1"/>
                          </a:solidFill>
                          <a:latin typeface="Aptos Light"/>
                        </a:defRPr>
                      </a:lvl5pPr>
                      <a:lvl6pPr marL="2286000" algn="l" defTabSz="914400" rtl="0" eaLnBrk="1" latinLnBrk="0" hangingPunct="1">
                        <a:defRPr sz="1800" kern="1200">
                          <a:solidFill>
                            <a:schemeClr val="tx1"/>
                          </a:solidFill>
                          <a:latin typeface="Aptos Light"/>
                        </a:defRPr>
                      </a:lvl6pPr>
                      <a:lvl7pPr marL="2743200" algn="l" defTabSz="914400" rtl="0" eaLnBrk="1" latinLnBrk="0" hangingPunct="1">
                        <a:defRPr sz="1800" kern="1200">
                          <a:solidFill>
                            <a:schemeClr val="tx1"/>
                          </a:solidFill>
                          <a:latin typeface="Aptos Light"/>
                        </a:defRPr>
                      </a:lvl7pPr>
                      <a:lvl8pPr marL="3200400" algn="l" defTabSz="914400" rtl="0" eaLnBrk="1" latinLnBrk="0" hangingPunct="1">
                        <a:defRPr sz="1800" kern="1200">
                          <a:solidFill>
                            <a:schemeClr val="tx1"/>
                          </a:solidFill>
                          <a:latin typeface="Aptos Light"/>
                        </a:defRPr>
                      </a:lvl8pPr>
                      <a:lvl9pPr marL="3657600" algn="l" defTabSz="914400" rtl="0" eaLnBrk="1" latinLnBrk="0" hangingPunct="1">
                        <a:defRPr sz="1800" kern="1200">
                          <a:solidFill>
                            <a:schemeClr val="tx1"/>
                          </a:solidFill>
                          <a:latin typeface="Aptos Light"/>
                        </a:defRPr>
                      </a:lvl9pPr>
                    </a:lstStyle>
                    <a:p>
                      <a:r>
                        <a:rPr lang="en-US" sz="1400" noProof="0" dirty="0">
                          <a:latin typeface="Aptos Light" panose="020B0004020202020204" pitchFamily="34" charset="0"/>
                        </a:rPr>
                        <a:t>Key messages and evidence points that introduce amyloidosis and highlight why standard care pathways are insufficient for this condition, focusing on unmet clinical and organizational needs. This section supports awareness and creates a compelling rationale for specialist multidisciplinary working.</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218379097"/>
                  </a:ext>
                </a:extLst>
              </a:tr>
              <a:tr h="531482">
                <a:tc>
                  <a:txBody>
                    <a:bodyPr/>
                    <a:lstStyle>
                      <a:lvl1pPr marL="0" algn="l" defTabSz="914400" rtl="0" eaLnBrk="1" latinLnBrk="0" hangingPunct="1">
                        <a:defRPr sz="1800" kern="1200">
                          <a:solidFill>
                            <a:schemeClr val="tx1"/>
                          </a:solidFill>
                          <a:latin typeface="Aptos Light"/>
                        </a:defRPr>
                      </a:lvl1pPr>
                      <a:lvl2pPr marL="457200" algn="l" defTabSz="914400" rtl="0" eaLnBrk="1" latinLnBrk="0" hangingPunct="1">
                        <a:defRPr sz="1800" kern="1200">
                          <a:solidFill>
                            <a:schemeClr val="tx1"/>
                          </a:solidFill>
                          <a:latin typeface="Aptos Light"/>
                        </a:defRPr>
                      </a:lvl2pPr>
                      <a:lvl3pPr marL="914400" algn="l" defTabSz="914400" rtl="0" eaLnBrk="1" latinLnBrk="0" hangingPunct="1">
                        <a:defRPr sz="1800" kern="1200">
                          <a:solidFill>
                            <a:schemeClr val="tx1"/>
                          </a:solidFill>
                          <a:latin typeface="Aptos Light"/>
                        </a:defRPr>
                      </a:lvl3pPr>
                      <a:lvl4pPr marL="1371600" algn="l" defTabSz="914400" rtl="0" eaLnBrk="1" latinLnBrk="0" hangingPunct="1">
                        <a:defRPr sz="1800" kern="1200">
                          <a:solidFill>
                            <a:schemeClr val="tx1"/>
                          </a:solidFill>
                          <a:latin typeface="Aptos Light"/>
                        </a:defRPr>
                      </a:lvl4pPr>
                      <a:lvl5pPr marL="1828800" algn="l" defTabSz="914400" rtl="0" eaLnBrk="1" latinLnBrk="0" hangingPunct="1">
                        <a:defRPr sz="1800" kern="1200">
                          <a:solidFill>
                            <a:schemeClr val="tx1"/>
                          </a:solidFill>
                          <a:latin typeface="Aptos Light"/>
                        </a:defRPr>
                      </a:lvl5pPr>
                      <a:lvl6pPr marL="2286000" algn="l" defTabSz="914400" rtl="0" eaLnBrk="1" latinLnBrk="0" hangingPunct="1">
                        <a:defRPr sz="1800" kern="1200">
                          <a:solidFill>
                            <a:schemeClr val="tx1"/>
                          </a:solidFill>
                          <a:latin typeface="Aptos Light"/>
                        </a:defRPr>
                      </a:lvl6pPr>
                      <a:lvl7pPr marL="2743200" algn="l" defTabSz="914400" rtl="0" eaLnBrk="1" latinLnBrk="0" hangingPunct="1">
                        <a:defRPr sz="1800" kern="1200">
                          <a:solidFill>
                            <a:schemeClr val="tx1"/>
                          </a:solidFill>
                          <a:latin typeface="Aptos Light"/>
                        </a:defRPr>
                      </a:lvl7pPr>
                      <a:lvl8pPr marL="3200400" algn="l" defTabSz="914400" rtl="0" eaLnBrk="1" latinLnBrk="0" hangingPunct="1">
                        <a:defRPr sz="1800" kern="1200">
                          <a:solidFill>
                            <a:schemeClr val="tx1"/>
                          </a:solidFill>
                          <a:latin typeface="Aptos Light"/>
                        </a:defRPr>
                      </a:lvl8pPr>
                      <a:lvl9pPr marL="3657600" algn="l" defTabSz="914400" rtl="0" eaLnBrk="1" latinLnBrk="0" hangingPunct="1">
                        <a:defRPr sz="1800" kern="1200">
                          <a:solidFill>
                            <a:schemeClr val="tx1"/>
                          </a:solidFill>
                          <a:latin typeface="Aptos Light"/>
                        </a:defRPr>
                      </a:lvl9pPr>
                    </a:lstStyle>
                    <a:p>
                      <a:r>
                        <a:rPr lang="en-US" sz="1400" b="1" noProof="0" dirty="0">
                          <a:latin typeface="Aptos Light" panose="020B0004020202020204" pitchFamily="34" charset="0"/>
                          <a:hlinkClick r:id="rId4" action="ppaction://hlinksldjump"/>
                        </a:rPr>
                        <a:t>Understanding the local amyloidosis burden </a:t>
                      </a:r>
                      <a:endParaRPr lang="en-US" sz="1400" b="1" noProof="0" dirty="0">
                        <a:latin typeface="Aptos Light" panose="020B0004020202020204" pitchFamily="34" charset="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ptos Light"/>
                        </a:defRPr>
                      </a:lvl1pPr>
                      <a:lvl2pPr marL="457200" algn="l" defTabSz="914400" rtl="0" eaLnBrk="1" latinLnBrk="0" hangingPunct="1">
                        <a:defRPr sz="1800" kern="1200">
                          <a:solidFill>
                            <a:schemeClr val="tx1"/>
                          </a:solidFill>
                          <a:latin typeface="Aptos Light"/>
                        </a:defRPr>
                      </a:lvl2pPr>
                      <a:lvl3pPr marL="914400" algn="l" defTabSz="914400" rtl="0" eaLnBrk="1" latinLnBrk="0" hangingPunct="1">
                        <a:defRPr sz="1800" kern="1200">
                          <a:solidFill>
                            <a:schemeClr val="tx1"/>
                          </a:solidFill>
                          <a:latin typeface="Aptos Light"/>
                        </a:defRPr>
                      </a:lvl3pPr>
                      <a:lvl4pPr marL="1371600" algn="l" defTabSz="914400" rtl="0" eaLnBrk="1" latinLnBrk="0" hangingPunct="1">
                        <a:defRPr sz="1800" kern="1200">
                          <a:solidFill>
                            <a:schemeClr val="tx1"/>
                          </a:solidFill>
                          <a:latin typeface="Aptos Light"/>
                        </a:defRPr>
                      </a:lvl4pPr>
                      <a:lvl5pPr marL="1828800" algn="l" defTabSz="914400" rtl="0" eaLnBrk="1" latinLnBrk="0" hangingPunct="1">
                        <a:defRPr sz="1800" kern="1200">
                          <a:solidFill>
                            <a:schemeClr val="tx1"/>
                          </a:solidFill>
                          <a:latin typeface="Aptos Light"/>
                        </a:defRPr>
                      </a:lvl5pPr>
                      <a:lvl6pPr marL="2286000" algn="l" defTabSz="914400" rtl="0" eaLnBrk="1" latinLnBrk="0" hangingPunct="1">
                        <a:defRPr sz="1800" kern="1200">
                          <a:solidFill>
                            <a:schemeClr val="tx1"/>
                          </a:solidFill>
                          <a:latin typeface="Aptos Light"/>
                        </a:defRPr>
                      </a:lvl6pPr>
                      <a:lvl7pPr marL="2743200" algn="l" defTabSz="914400" rtl="0" eaLnBrk="1" latinLnBrk="0" hangingPunct="1">
                        <a:defRPr sz="1800" kern="1200">
                          <a:solidFill>
                            <a:schemeClr val="tx1"/>
                          </a:solidFill>
                          <a:latin typeface="Aptos Light"/>
                        </a:defRPr>
                      </a:lvl7pPr>
                      <a:lvl8pPr marL="3200400" algn="l" defTabSz="914400" rtl="0" eaLnBrk="1" latinLnBrk="0" hangingPunct="1">
                        <a:defRPr sz="1800" kern="1200">
                          <a:solidFill>
                            <a:schemeClr val="tx1"/>
                          </a:solidFill>
                          <a:latin typeface="Aptos Light"/>
                        </a:defRPr>
                      </a:lvl8pPr>
                      <a:lvl9pPr marL="3657600" algn="l" defTabSz="914400" rtl="0" eaLnBrk="1" latinLnBrk="0" hangingPunct="1">
                        <a:defRPr sz="1800" kern="1200">
                          <a:solidFill>
                            <a:schemeClr val="tx1"/>
                          </a:solidFill>
                          <a:latin typeface="Aptos Light"/>
                        </a:defRPr>
                      </a:lvl9pPr>
                    </a:lstStyle>
                    <a:p>
                      <a:r>
                        <a:rPr lang="en-US" sz="1400" noProof="0" dirty="0">
                          <a:latin typeface="Aptos Light" panose="020B0004020202020204" pitchFamily="34" charset="0"/>
                        </a:rPr>
                        <a:t>Guidance and prompts to help users to describe the impact of amyloidosis within their own institution or region, using local or proxy data where available. This section will enable you to translate national or general challenges into locally relevant problems that resonate with hospital leadership, health authorities, and funding bodies.</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749554562"/>
                  </a:ext>
                </a:extLst>
              </a:tr>
              <a:tr h="608585">
                <a:tc>
                  <a:txBody>
                    <a:bodyPr/>
                    <a:lstStyle>
                      <a:lvl1pPr marL="0" algn="l" defTabSz="914400" rtl="0" eaLnBrk="1" latinLnBrk="0" hangingPunct="1">
                        <a:defRPr sz="1800" kern="1200">
                          <a:solidFill>
                            <a:schemeClr val="tx1"/>
                          </a:solidFill>
                          <a:latin typeface="Aptos Light"/>
                        </a:defRPr>
                      </a:lvl1pPr>
                      <a:lvl2pPr marL="457200" algn="l" defTabSz="914400" rtl="0" eaLnBrk="1" latinLnBrk="0" hangingPunct="1">
                        <a:defRPr sz="1800" kern="1200">
                          <a:solidFill>
                            <a:schemeClr val="tx1"/>
                          </a:solidFill>
                          <a:latin typeface="Aptos Light"/>
                        </a:defRPr>
                      </a:lvl2pPr>
                      <a:lvl3pPr marL="914400" algn="l" defTabSz="914400" rtl="0" eaLnBrk="1" latinLnBrk="0" hangingPunct="1">
                        <a:defRPr sz="1800" kern="1200">
                          <a:solidFill>
                            <a:schemeClr val="tx1"/>
                          </a:solidFill>
                          <a:latin typeface="Aptos Light"/>
                        </a:defRPr>
                      </a:lvl3pPr>
                      <a:lvl4pPr marL="1371600" algn="l" defTabSz="914400" rtl="0" eaLnBrk="1" latinLnBrk="0" hangingPunct="1">
                        <a:defRPr sz="1800" kern="1200">
                          <a:solidFill>
                            <a:schemeClr val="tx1"/>
                          </a:solidFill>
                          <a:latin typeface="Aptos Light"/>
                        </a:defRPr>
                      </a:lvl4pPr>
                      <a:lvl5pPr marL="1828800" algn="l" defTabSz="914400" rtl="0" eaLnBrk="1" latinLnBrk="0" hangingPunct="1">
                        <a:defRPr sz="1800" kern="1200">
                          <a:solidFill>
                            <a:schemeClr val="tx1"/>
                          </a:solidFill>
                          <a:latin typeface="Aptos Light"/>
                        </a:defRPr>
                      </a:lvl5pPr>
                      <a:lvl6pPr marL="2286000" algn="l" defTabSz="914400" rtl="0" eaLnBrk="1" latinLnBrk="0" hangingPunct="1">
                        <a:defRPr sz="1800" kern="1200">
                          <a:solidFill>
                            <a:schemeClr val="tx1"/>
                          </a:solidFill>
                          <a:latin typeface="Aptos Light"/>
                        </a:defRPr>
                      </a:lvl6pPr>
                      <a:lvl7pPr marL="2743200" algn="l" defTabSz="914400" rtl="0" eaLnBrk="1" latinLnBrk="0" hangingPunct="1">
                        <a:defRPr sz="1800" kern="1200">
                          <a:solidFill>
                            <a:schemeClr val="tx1"/>
                          </a:solidFill>
                          <a:latin typeface="Aptos Light"/>
                        </a:defRPr>
                      </a:lvl7pPr>
                      <a:lvl8pPr marL="3200400" algn="l" defTabSz="914400" rtl="0" eaLnBrk="1" latinLnBrk="0" hangingPunct="1">
                        <a:defRPr sz="1800" kern="1200">
                          <a:solidFill>
                            <a:schemeClr val="tx1"/>
                          </a:solidFill>
                          <a:latin typeface="Aptos Light"/>
                        </a:defRPr>
                      </a:lvl8pPr>
                      <a:lvl9pPr marL="3657600" algn="l" defTabSz="914400" rtl="0" eaLnBrk="1" latinLnBrk="0" hangingPunct="1">
                        <a:defRPr sz="1800" kern="1200">
                          <a:solidFill>
                            <a:schemeClr val="tx1"/>
                          </a:solidFill>
                          <a:latin typeface="Aptos Light"/>
                        </a:defRPr>
                      </a:lvl9pPr>
                    </a:lstStyle>
                    <a:p>
                      <a:r>
                        <a:rPr lang="en-US" sz="1400" b="1" noProof="0" dirty="0">
                          <a:latin typeface="Aptos Light" panose="020B0004020202020204" pitchFamily="34" charset="0"/>
                          <a:hlinkClick r:id="rId5" action="ppaction://hlinksldjump"/>
                        </a:rPr>
                        <a:t>Amyloidosis service roadmap</a:t>
                      </a:r>
                      <a:endParaRPr lang="en-US" sz="1400" b="1" noProof="0" dirty="0">
                        <a:latin typeface="Aptos Light" panose="020B0004020202020204" pitchFamily="34" charset="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ptos Light"/>
                        </a:defRPr>
                      </a:lvl1pPr>
                      <a:lvl2pPr marL="457200" algn="l" defTabSz="914400" rtl="0" eaLnBrk="1" latinLnBrk="0" hangingPunct="1">
                        <a:defRPr sz="1800" kern="1200">
                          <a:solidFill>
                            <a:schemeClr val="tx1"/>
                          </a:solidFill>
                          <a:latin typeface="Aptos Light"/>
                        </a:defRPr>
                      </a:lvl2pPr>
                      <a:lvl3pPr marL="914400" algn="l" defTabSz="914400" rtl="0" eaLnBrk="1" latinLnBrk="0" hangingPunct="1">
                        <a:defRPr sz="1800" kern="1200">
                          <a:solidFill>
                            <a:schemeClr val="tx1"/>
                          </a:solidFill>
                          <a:latin typeface="Aptos Light"/>
                        </a:defRPr>
                      </a:lvl3pPr>
                      <a:lvl4pPr marL="1371600" algn="l" defTabSz="914400" rtl="0" eaLnBrk="1" latinLnBrk="0" hangingPunct="1">
                        <a:defRPr sz="1800" kern="1200">
                          <a:solidFill>
                            <a:schemeClr val="tx1"/>
                          </a:solidFill>
                          <a:latin typeface="Aptos Light"/>
                        </a:defRPr>
                      </a:lvl4pPr>
                      <a:lvl5pPr marL="1828800" algn="l" defTabSz="914400" rtl="0" eaLnBrk="1" latinLnBrk="0" hangingPunct="1">
                        <a:defRPr sz="1800" kern="1200">
                          <a:solidFill>
                            <a:schemeClr val="tx1"/>
                          </a:solidFill>
                          <a:latin typeface="Aptos Light"/>
                        </a:defRPr>
                      </a:lvl5pPr>
                      <a:lvl6pPr marL="2286000" algn="l" defTabSz="914400" rtl="0" eaLnBrk="1" latinLnBrk="0" hangingPunct="1">
                        <a:defRPr sz="1800" kern="1200">
                          <a:solidFill>
                            <a:schemeClr val="tx1"/>
                          </a:solidFill>
                          <a:latin typeface="Aptos Light"/>
                        </a:defRPr>
                      </a:lvl6pPr>
                      <a:lvl7pPr marL="2743200" algn="l" defTabSz="914400" rtl="0" eaLnBrk="1" latinLnBrk="0" hangingPunct="1">
                        <a:defRPr sz="1800" kern="1200">
                          <a:solidFill>
                            <a:schemeClr val="tx1"/>
                          </a:solidFill>
                          <a:latin typeface="Aptos Light"/>
                        </a:defRPr>
                      </a:lvl7pPr>
                      <a:lvl8pPr marL="3200400" algn="l" defTabSz="914400" rtl="0" eaLnBrk="1" latinLnBrk="0" hangingPunct="1">
                        <a:defRPr sz="1800" kern="1200">
                          <a:solidFill>
                            <a:schemeClr val="tx1"/>
                          </a:solidFill>
                          <a:latin typeface="Aptos Light"/>
                        </a:defRPr>
                      </a:lvl8pPr>
                      <a:lvl9pPr marL="3657600" algn="l" defTabSz="914400" rtl="0" eaLnBrk="1" latinLnBrk="0" hangingPunct="1">
                        <a:defRPr sz="1800" kern="1200">
                          <a:solidFill>
                            <a:schemeClr val="tx1"/>
                          </a:solidFill>
                          <a:latin typeface="Aptos Light"/>
                        </a:defRPr>
                      </a:lvl9pPr>
                    </a:lstStyle>
                    <a:p>
                      <a:r>
                        <a:rPr lang="en-US" sz="1400" noProof="0" dirty="0">
                          <a:latin typeface="Aptos Light" panose="020B0004020202020204" pitchFamily="34" charset="0"/>
                        </a:rPr>
                        <a:t>This section will help you to describe what an effective amyloidosis service could look like, including core components, MDT functions, and coordination principles. This section is designed to help you to move from problem identification to locally adaptable service solutions that resonate with key stakeholders.</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1218349955"/>
                  </a:ext>
                </a:extLst>
              </a:tr>
              <a:tr h="386254">
                <a:tc>
                  <a:txBody>
                    <a:bodyPr/>
                    <a:lstStyle>
                      <a:lvl1pPr marL="0" algn="l" defTabSz="914400" rtl="0" eaLnBrk="1" latinLnBrk="0" hangingPunct="1">
                        <a:defRPr sz="1800" kern="1200">
                          <a:solidFill>
                            <a:schemeClr val="tx1"/>
                          </a:solidFill>
                          <a:latin typeface="Aptos Light"/>
                        </a:defRPr>
                      </a:lvl1pPr>
                      <a:lvl2pPr marL="457200" algn="l" defTabSz="914400" rtl="0" eaLnBrk="1" latinLnBrk="0" hangingPunct="1">
                        <a:defRPr sz="1800" kern="1200">
                          <a:solidFill>
                            <a:schemeClr val="tx1"/>
                          </a:solidFill>
                          <a:latin typeface="Aptos Light"/>
                        </a:defRPr>
                      </a:lvl2pPr>
                      <a:lvl3pPr marL="914400" algn="l" defTabSz="914400" rtl="0" eaLnBrk="1" latinLnBrk="0" hangingPunct="1">
                        <a:defRPr sz="1800" kern="1200">
                          <a:solidFill>
                            <a:schemeClr val="tx1"/>
                          </a:solidFill>
                          <a:latin typeface="Aptos Light"/>
                        </a:defRPr>
                      </a:lvl3pPr>
                      <a:lvl4pPr marL="1371600" algn="l" defTabSz="914400" rtl="0" eaLnBrk="1" latinLnBrk="0" hangingPunct="1">
                        <a:defRPr sz="1800" kern="1200">
                          <a:solidFill>
                            <a:schemeClr val="tx1"/>
                          </a:solidFill>
                          <a:latin typeface="Aptos Light"/>
                        </a:defRPr>
                      </a:lvl4pPr>
                      <a:lvl5pPr marL="1828800" algn="l" defTabSz="914400" rtl="0" eaLnBrk="1" latinLnBrk="0" hangingPunct="1">
                        <a:defRPr sz="1800" kern="1200">
                          <a:solidFill>
                            <a:schemeClr val="tx1"/>
                          </a:solidFill>
                          <a:latin typeface="Aptos Light"/>
                        </a:defRPr>
                      </a:lvl5pPr>
                      <a:lvl6pPr marL="2286000" algn="l" defTabSz="914400" rtl="0" eaLnBrk="1" latinLnBrk="0" hangingPunct="1">
                        <a:defRPr sz="1800" kern="1200">
                          <a:solidFill>
                            <a:schemeClr val="tx1"/>
                          </a:solidFill>
                          <a:latin typeface="Aptos Light"/>
                        </a:defRPr>
                      </a:lvl6pPr>
                      <a:lvl7pPr marL="2743200" algn="l" defTabSz="914400" rtl="0" eaLnBrk="1" latinLnBrk="0" hangingPunct="1">
                        <a:defRPr sz="1800" kern="1200">
                          <a:solidFill>
                            <a:schemeClr val="tx1"/>
                          </a:solidFill>
                          <a:latin typeface="Aptos Light"/>
                        </a:defRPr>
                      </a:lvl7pPr>
                      <a:lvl8pPr marL="3200400" algn="l" defTabSz="914400" rtl="0" eaLnBrk="1" latinLnBrk="0" hangingPunct="1">
                        <a:defRPr sz="1800" kern="1200">
                          <a:solidFill>
                            <a:schemeClr val="tx1"/>
                          </a:solidFill>
                          <a:latin typeface="Aptos Light"/>
                        </a:defRPr>
                      </a:lvl8pPr>
                      <a:lvl9pPr marL="3657600" algn="l" defTabSz="914400" rtl="0" eaLnBrk="1" latinLnBrk="0" hangingPunct="1">
                        <a:defRPr sz="1800" kern="1200">
                          <a:solidFill>
                            <a:schemeClr val="tx1"/>
                          </a:solidFill>
                          <a:latin typeface="Aptos Light"/>
                        </a:defRPr>
                      </a:lvl9pPr>
                    </a:lstStyle>
                    <a:p>
                      <a:r>
                        <a:rPr lang="en-US" sz="1400" b="1" noProof="0" dirty="0">
                          <a:latin typeface="Aptos Light" panose="020B0004020202020204" pitchFamily="34" charset="0"/>
                          <a:hlinkClick r:id="rId6" action="ppaction://hlinksldjump"/>
                        </a:rPr>
                        <a:t>Call to action</a:t>
                      </a:r>
                      <a:endParaRPr lang="en-US" sz="1400" b="1" noProof="0" dirty="0">
                        <a:latin typeface="Aptos Light" panose="020B0004020202020204" pitchFamily="34" charset="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ptos Light"/>
                        </a:defRPr>
                      </a:lvl1pPr>
                      <a:lvl2pPr marL="457200" algn="l" defTabSz="914400" rtl="0" eaLnBrk="1" latinLnBrk="0" hangingPunct="1">
                        <a:defRPr sz="1800" kern="1200">
                          <a:solidFill>
                            <a:schemeClr val="tx1"/>
                          </a:solidFill>
                          <a:latin typeface="Aptos Light"/>
                        </a:defRPr>
                      </a:lvl2pPr>
                      <a:lvl3pPr marL="914400" algn="l" defTabSz="914400" rtl="0" eaLnBrk="1" latinLnBrk="0" hangingPunct="1">
                        <a:defRPr sz="1800" kern="1200">
                          <a:solidFill>
                            <a:schemeClr val="tx1"/>
                          </a:solidFill>
                          <a:latin typeface="Aptos Light"/>
                        </a:defRPr>
                      </a:lvl3pPr>
                      <a:lvl4pPr marL="1371600" algn="l" defTabSz="914400" rtl="0" eaLnBrk="1" latinLnBrk="0" hangingPunct="1">
                        <a:defRPr sz="1800" kern="1200">
                          <a:solidFill>
                            <a:schemeClr val="tx1"/>
                          </a:solidFill>
                          <a:latin typeface="Aptos Light"/>
                        </a:defRPr>
                      </a:lvl4pPr>
                      <a:lvl5pPr marL="1828800" algn="l" defTabSz="914400" rtl="0" eaLnBrk="1" latinLnBrk="0" hangingPunct="1">
                        <a:defRPr sz="1800" kern="1200">
                          <a:solidFill>
                            <a:schemeClr val="tx1"/>
                          </a:solidFill>
                          <a:latin typeface="Aptos Light"/>
                        </a:defRPr>
                      </a:lvl5pPr>
                      <a:lvl6pPr marL="2286000" algn="l" defTabSz="914400" rtl="0" eaLnBrk="1" latinLnBrk="0" hangingPunct="1">
                        <a:defRPr sz="1800" kern="1200">
                          <a:solidFill>
                            <a:schemeClr val="tx1"/>
                          </a:solidFill>
                          <a:latin typeface="Aptos Light"/>
                        </a:defRPr>
                      </a:lvl6pPr>
                      <a:lvl7pPr marL="2743200" algn="l" defTabSz="914400" rtl="0" eaLnBrk="1" latinLnBrk="0" hangingPunct="1">
                        <a:defRPr sz="1800" kern="1200">
                          <a:solidFill>
                            <a:schemeClr val="tx1"/>
                          </a:solidFill>
                          <a:latin typeface="Aptos Light"/>
                        </a:defRPr>
                      </a:lvl7pPr>
                      <a:lvl8pPr marL="3200400" algn="l" defTabSz="914400" rtl="0" eaLnBrk="1" latinLnBrk="0" hangingPunct="1">
                        <a:defRPr sz="1800" kern="1200">
                          <a:solidFill>
                            <a:schemeClr val="tx1"/>
                          </a:solidFill>
                          <a:latin typeface="Aptos Light"/>
                        </a:defRPr>
                      </a:lvl8pPr>
                      <a:lvl9pPr marL="3657600" algn="l" defTabSz="914400" rtl="0" eaLnBrk="1" latinLnBrk="0" hangingPunct="1">
                        <a:defRPr sz="1800" kern="1200">
                          <a:solidFill>
                            <a:schemeClr val="tx1"/>
                          </a:solidFill>
                          <a:latin typeface="Aptos Light"/>
                        </a:defRPr>
                      </a:lvl9pPr>
                    </a:lstStyle>
                    <a:p>
                      <a:r>
                        <a:rPr lang="en-US" sz="1400" noProof="0" dirty="0">
                          <a:latin typeface="Aptos Light" panose="020B0004020202020204" pitchFamily="34" charset="0"/>
                        </a:rPr>
                        <a:t>Guidance on how to present a focused and credible “ask” to stakeholders, such as funding, approval to proceed, or endorsement of next steps. This section helps learners to translate awareness into decision‑making and action.</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3838824989"/>
                  </a:ext>
                </a:extLst>
              </a:tr>
              <a:tr h="984154">
                <a:tc>
                  <a:txBody>
                    <a:bodyPr/>
                    <a:lstStyle>
                      <a:lvl1pPr marL="0" algn="l" defTabSz="914400" rtl="0" eaLnBrk="1" latinLnBrk="0" hangingPunct="1">
                        <a:defRPr sz="1800" kern="1200">
                          <a:solidFill>
                            <a:schemeClr val="tx1"/>
                          </a:solidFill>
                          <a:latin typeface="Aptos Light"/>
                        </a:defRPr>
                      </a:lvl1pPr>
                      <a:lvl2pPr marL="457200" algn="l" defTabSz="914400" rtl="0" eaLnBrk="1" latinLnBrk="0" hangingPunct="1">
                        <a:defRPr sz="1800" kern="1200">
                          <a:solidFill>
                            <a:schemeClr val="tx1"/>
                          </a:solidFill>
                          <a:latin typeface="Aptos Light"/>
                        </a:defRPr>
                      </a:lvl2pPr>
                      <a:lvl3pPr marL="914400" algn="l" defTabSz="914400" rtl="0" eaLnBrk="1" latinLnBrk="0" hangingPunct="1">
                        <a:defRPr sz="1800" kern="1200">
                          <a:solidFill>
                            <a:schemeClr val="tx1"/>
                          </a:solidFill>
                          <a:latin typeface="Aptos Light"/>
                        </a:defRPr>
                      </a:lvl3pPr>
                      <a:lvl4pPr marL="1371600" algn="l" defTabSz="914400" rtl="0" eaLnBrk="1" latinLnBrk="0" hangingPunct="1">
                        <a:defRPr sz="1800" kern="1200">
                          <a:solidFill>
                            <a:schemeClr val="tx1"/>
                          </a:solidFill>
                          <a:latin typeface="Aptos Light"/>
                        </a:defRPr>
                      </a:lvl4pPr>
                      <a:lvl5pPr marL="1828800" algn="l" defTabSz="914400" rtl="0" eaLnBrk="1" latinLnBrk="0" hangingPunct="1">
                        <a:defRPr sz="1800" kern="1200">
                          <a:solidFill>
                            <a:schemeClr val="tx1"/>
                          </a:solidFill>
                          <a:latin typeface="Aptos Light"/>
                        </a:defRPr>
                      </a:lvl5pPr>
                      <a:lvl6pPr marL="2286000" algn="l" defTabSz="914400" rtl="0" eaLnBrk="1" latinLnBrk="0" hangingPunct="1">
                        <a:defRPr sz="1800" kern="1200">
                          <a:solidFill>
                            <a:schemeClr val="tx1"/>
                          </a:solidFill>
                          <a:latin typeface="Aptos Light"/>
                        </a:defRPr>
                      </a:lvl6pPr>
                      <a:lvl7pPr marL="2743200" algn="l" defTabSz="914400" rtl="0" eaLnBrk="1" latinLnBrk="0" hangingPunct="1">
                        <a:defRPr sz="1800" kern="1200">
                          <a:solidFill>
                            <a:schemeClr val="tx1"/>
                          </a:solidFill>
                          <a:latin typeface="Aptos Light"/>
                        </a:defRPr>
                      </a:lvl7pPr>
                      <a:lvl8pPr marL="3200400" algn="l" defTabSz="914400" rtl="0" eaLnBrk="1" latinLnBrk="0" hangingPunct="1">
                        <a:defRPr sz="1800" kern="1200">
                          <a:solidFill>
                            <a:schemeClr val="tx1"/>
                          </a:solidFill>
                          <a:latin typeface="Aptos Light"/>
                        </a:defRPr>
                      </a:lvl8pPr>
                      <a:lvl9pPr marL="3657600" algn="l" defTabSz="914400" rtl="0" eaLnBrk="1" latinLnBrk="0" hangingPunct="1">
                        <a:defRPr sz="1800" kern="1200">
                          <a:solidFill>
                            <a:schemeClr val="tx1"/>
                          </a:solidFill>
                          <a:latin typeface="Aptos Light"/>
                        </a:defRPr>
                      </a:lvl9pPr>
                    </a:lstStyle>
                    <a:p>
                      <a:r>
                        <a:rPr lang="en-US" sz="1400" b="1" noProof="0" dirty="0">
                          <a:latin typeface="Aptos Light" panose="020B0004020202020204" pitchFamily="34" charset="0"/>
                          <a:hlinkClick r:id="rId7" action="ppaction://hlinksldjump"/>
                        </a:rPr>
                        <a:t>Case studies </a:t>
                      </a:r>
                      <a:endParaRPr lang="en-US" sz="1400" b="1" noProof="0" dirty="0">
                        <a:latin typeface="Aptos Light" panose="020B0004020202020204" pitchFamily="34" charset="0"/>
                      </a:endParaRP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ysClr val="window" lastClr="FFFFFF">
                        <a:lumMod val="95000"/>
                      </a:sysClr>
                    </a:solidFill>
                  </a:tcPr>
                </a:tc>
                <a:tc>
                  <a:txBody>
                    <a:bodyPr/>
                    <a:lstStyle>
                      <a:lvl1pPr marL="0" algn="l" defTabSz="914400" rtl="0" eaLnBrk="1" latinLnBrk="0" hangingPunct="1">
                        <a:defRPr sz="1800" kern="1200">
                          <a:solidFill>
                            <a:schemeClr val="tx1"/>
                          </a:solidFill>
                          <a:latin typeface="Aptos Light"/>
                        </a:defRPr>
                      </a:lvl1pPr>
                      <a:lvl2pPr marL="457200" algn="l" defTabSz="914400" rtl="0" eaLnBrk="1" latinLnBrk="0" hangingPunct="1">
                        <a:defRPr sz="1800" kern="1200">
                          <a:solidFill>
                            <a:schemeClr val="tx1"/>
                          </a:solidFill>
                          <a:latin typeface="Aptos Light"/>
                        </a:defRPr>
                      </a:lvl2pPr>
                      <a:lvl3pPr marL="914400" algn="l" defTabSz="914400" rtl="0" eaLnBrk="1" latinLnBrk="0" hangingPunct="1">
                        <a:defRPr sz="1800" kern="1200">
                          <a:solidFill>
                            <a:schemeClr val="tx1"/>
                          </a:solidFill>
                          <a:latin typeface="Aptos Light"/>
                        </a:defRPr>
                      </a:lvl3pPr>
                      <a:lvl4pPr marL="1371600" algn="l" defTabSz="914400" rtl="0" eaLnBrk="1" latinLnBrk="0" hangingPunct="1">
                        <a:defRPr sz="1800" kern="1200">
                          <a:solidFill>
                            <a:schemeClr val="tx1"/>
                          </a:solidFill>
                          <a:latin typeface="Aptos Light"/>
                        </a:defRPr>
                      </a:lvl4pPr>
                      <a:lvl5pPr marL="1828800" algn="l" defTabSz="914400" rtl="0" eaLnBrk="1" latinLnBrk="0" hangingPunct="1">
                        <a:defRPr sz="1800" kern="1200">
                          <a:solidFill>
                            <a:schemeClr val="tx1"/>
                          </a:solidFill>
                          <a:latin typeface="Aptos Light"/>
                        </a:defRPr>
                      </a:lvl5pPr>
                      <a:lvl6pPr marL="2286000" algn="l" defTabSz="914400" rtl="0" eaLnBrk="1" latinLnBrk="0" hangingPunct="1">
                        <a:defRPr sz="1800" kern="1200">
                          <a:solidFill>
                            <a:schemeClr val="tx1"/>
                          </a:solidFill>
                          <a:latin typeface="Aptos Light"/>
                        </a:defRPr>
                      </a:lvl6pPr>
                      <a:lvl7pPr marL="2743200" algn="l" defTabSz="914400" rtl="0" eaLnBrk="1" latinLnBrk="0" hangingPunct="1">
                        <a:defRPr sz="1800" kern="1200">
                          <a:solidFill>
                            <a:schemeClr val="tx1"/>
                          </a:solidFill>
                          <a:latin typeface="Aptos Light"/>
                        </a:defRPr>
                      </a:lvl7pPr>
                      <a:lvl8pPr marL="3200400" algn="l" defTabSz="914400" rtl="0" eaLnBrk="1" latinLnBrk="0" hangingPunct="1">
                        <a:defRPr sz="1800" kern="1200">
                          <a:solidFill>
                            <a:schemeClr val="tx1"/>
                          </a:solidFill>
                          <a:latin typeface="Aptos Light"/>
                        </a:defRPr>
                      </a:lvl8pPr>
                      <a:lvl9pPr marL="3657600" algn="l" defTabSz="914400" rtl="0" eaLnBrk="1" latinLnBrk="0" hangingPunct="1">
                        <a:defRPr sz="1800" kern="1200">
                          <a:solidFill>
                            <a:schemeClr val="tx1"/>
                          </a:solidFill>
                          <a:latin typeface="Aptos Light"/>
                        </a:defRPr>
                      </a:lvl9pPr>
                    </a:lstStyle>
                    <a:p>
                      <a:r>
                        <a:rPr lang="en-US" sz="1400" noProof="0" dirty="0">
                          <a:latin typeface="Aptos Light" panose="020B0004020202020204" pitchFamily="34" charset="0"/>
                        </a:rPr>
                        <a:t>Examples of successful amyloidosis services that demonstrate the tangible benefits of establishing a coordinated, multidisciplinary approach. These case studies help to illustrate to key stakeholders how multidisciplinary models can improve patient outcomes, service efficiency, and organizational capability, and what impact a similar approach could have in their local setting.</a:t>
                      </a:r>
                    </a:p>
                  </a:txBody>
                  <a:tcPr anchor="ct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noFill/>
                  </a:tcPr>
                </a:tc>
                <a:extLst>
                  <a:ext uri="{0D108BD9-81ED-4DB2-BD59-A6C34878D82A}">
                    <a16:rowId xmlns:a16="http://schemas.microsoft.com/office/drawing/2014/main" val="208670398"/>
                  </a:ext>
                </a:extLst>
              </a:tr>
            </a:tbl>
          </a:graphicData>
        </a:graphic>
      </p:graphicFrame>
    </p:spTree>
    <p:extLst>
      <p:ext uri="{BB962C8B-B14F-4D97-AF65-F5344CB8AC3E}">
        <p14:creationId xmlns:p14="http://schemas.microsoft.com/office/powerpoint/2010/main" val="26707912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stretch>
            <a:fillRect l="-3000" r="-3000"/>
          </a:stretch>
        </a:blipFill>
        <a:effectLst/>
      </p:bgPr>
    </p:bg>
    <p:spTree>
      <p:nvGrpSpPr>
        <p:cNvPr id="1" name="">
          <a:extLst>
            <a:ext uri="{FF2B5EF4-FFF2-40B4-BE49-F238E27FC236}">
              <a16:creationId xmlns:a16="http://schemas.microsoft.com/office/drawing/2014/main" id="{0B84DC4E-83DC-8615-DD4D-14A274F2B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5D4DCB43-37CF-D330-2B31-364771E109CF}"/>
              </a:ext>
            </a:extLst>
          </p:cNvPr>
          <p:cNvSpPr/>
          <p:nvPr/>
        </p:nvSpPr>
        <p:spPr>
          <a:xfrm>
            <a:off x="0" y="2302930"/>
            <a:ext cx="10643749" cy="2519265"/>
          </a:xfrm>
          <a:prstGeom prst="rect">
            <a:avLst/>
          </a:prstGeom>
          <a:solidFill>
            <a:srgbClr val="B9FDFE">
              <a:alpha val="7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684" lvl="6" defTabSz="916137">
              <a:defRPr/>
            </a:pPr>
            <a:r>
              <a:rPr lang="en-US" sz="4008" kern="0" dirty="0">
                <a:solidFill>
                  <a:prstClr val="black"/>
                </a:solidFill>
                <a:latin typeface="Aptos Light" panose="020B0004020202020204" pitchFamily="34" charset="0"/>
              </a:rPr>
              <a:t>Establishing a multidisciplinary amyloidosis </a:t>
            </a:r>
            <a:br>
              <a:rPr lang="en-US" sz="4008" kern="0" dirty="0">
                <a:solidFill>
                  <a:prstClr val="black"/>
                </a:solidFill>
                <a:latin typeface="Aptos Light" panose="020B0004020202020204" pitchFamily="34" charset="0"/>
              </a:rPr>
            </a:br>
            <a:r>
              <a:rPr lang="en-US" sz="4008" kern="0" dirty="0">
                <a:solidFill>
                  <a:prstClr val="black"/>
                </a:solidFill>
                <a:latin typeface="Aptos Light" panose="020B0004020202020204" pitchFamily="34" charset="0"/>
              </a:rPr>
              <a:t>service at [Institution Name]</a:t>
            </a:r>
          </a:p>
          <a:p>
            <a:pPr marL="360684" lvl="6" defTabSz="916137">
              <a:defRPr/>
            </a:pPr>
            <a:r>
              <a:rPr lang="en-US" sz="2405" kern="0" dirty="0">
                <a:solidFill>
                  <a:prstClr val="black"/>
                </a:solidFill>
                <a:latin typeface="Aptos Light" panose="020B0004020202020204" pitchFamily="34" charset="0"/>
              </a:rPr>
              <a:t>A proposal for coordinated specialist care within [Trust/Health System/Region]</a:t>
            </a:r>
          </a:p>
        </p:txBody>
      </p:sp>
    </p:spTree>
    <p:extLst>
      <p:ext uri="{BB962C8B-B14F-4D97-AF65-F5344CB8AC3E}">
        <p14:creationId xmlns:p14="http://schemas.microsoft.com/office/powerpoint/2010/main" val="5355741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DDE64-1FCE-F9A5-F8AF-7132928A27E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2476546-7FF0-5173-657F-2F8B84E158EB}"/>
              </a:ext>
            </a:extLst>
          </p:cNvPr>
          <p:cNvSpPr txBox="1"/>
          <p:nvPr/>
        </p:nvSpPr>
        <p:spPr>
          <a:xfrm>
            <a:off x="2880062" y="217491"/>
            <a:ext cx="4648200" cy="584775"/>
          </a:xfrm>
          <a:prstGeom prst="rect">
            <a:avLst/>
          </a:prstGeom>
          <a:noFill/>
        </p:spPr>
        <p:txBody>
          <a:bodyPr wrap="square" rtlCol="0">
            <a:spAutoFit/>
          </a:bodyPr>
          <a:lstStyle/>
          <a:p>
            <a:r>
              <a:rPr lang="en-US" sz="3200" kern="0" dirty="0">
                <a:solidFill>
                  <a:prstClr val="black"/>
                </a:solidFill>
                <a:latin typeface="Aptos Light" panose="020B0004020202020204" pitchFamily="34" charset="0"/>
              </a:rPr>
              <a:t>Agenda</a:t>
            </a:r>
          </a:p>
        </p:txBody>
      </p:sp>
      <p:sp>
        <p:nvSpPr>
          <p:cNvPr id="3" name="Oval 2">
            <a:extLst>
              <a:ext uri="{FF2B5EF4-FFF2-40B4-BE49-F238E27FC236}">
                <a16:creationId xmlns:a16="http://schemas.microsoft.com/office/drawing/2014/main" id="{AC642AF8-3213-8A8B-6F95-BB1078F24EB5}"/>
              </a:ext>
            </a:extLst>
          </p:cNvPr>
          <p:cNvSpPr/>
          <p:nvPr/>
        </p:nvSpPr>
        <p:spPr>
          <a:xfrm>
            <a:off x="541240" y="1335152"/>
            <a:ext cx="663512" cy="663512"/>
          </a:xfrm>
          <a:prstGeom prst="ellipse">
            <a:avLst/>
          </a:prstGeom>
          <a:solidFill>
            <a:srgbClr val="B9FDFE"/>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Light" panose="020B0004020202020204" pitchFamily="34" charset="0"/>
                <a:ea typeface="+mn-ea"/>
                <a:cs typeface="+mn-cs"/>
              </a:rPr>
              <a:t>1</a:t>
            </a:r>
          </a:p>
        </p:txBody>
      </p:sp>
      <p:sp>
        <p:nvSpPr>
          <p:cNvPr id="12" name="TextBox 11">
            <a:extLst>
              <a:ext uri="{FF2B5EF4-FFF2-40B4-BE49-F238E27FC236}">
                <a16:creationId xmlns:a16="http://schemas.microsoft.com/office/drawing/2014/main" id="{ADDC9197-7EA2-33CF-69A0-18038B31F6E6}"/>
              </a:ext>
            </a:extLst>
          </p:cNvPr>
          <p:cNvSpPr txBox="1"/>
          <p:nvPr/>
        </p:nvSpPr>
        <p:spPr>
          <a:xfrm>
            <a:off x="1343730" y="1475286"/>
            <a:ext cx="7315200" cy="400110"/>
          </a:xfrm>
          <a:prstGeom prst="rect">
            <a:avLst/>
          </a:prstGeom>
          <a:noFill/>
        </p:spPr>
        <p:txBody>
          <a:bodyPr wrap="square" rtlCol="0">
            <a:spAutoFit/>
          </a:bodyPr>
          <a:lstStyle/>
          <a:p>
            <a:r>
              <a:rPr lang="en-US" sz="2000" kern="0" dirty="0">
                <a:solidFill>
                  <a:prstClr val="black"/>
                </a:solidFill>
                <a:latin typeface="Aptos Light" panose="020B0004020202020204" pitchFamily="34" charset="0"/>
              </a:rPr>
              <a:t>Introduction and objectives</a:t>
            </a:r>
          </a:p>
        </p:txBody>
      </p:sp>
      <p:sp>
        <p:nvSpPr>
          <p:cNvPr id="4" name="Oval 3">
            <a:extLst>
              <a:ext uri="{FF2B5EF4-FFF2-40B4-BE49-F238E27FC236}">
                <a16:creationId xmlns:a16="http://schemas.microsoft.com/office/drawing/2014/main" id="{C9D9D71C-EB3E-5670-286E-8860BA697A59}"/>
              </a:ext>
            </a:extLst>
          </p:cNvPr>
          <p:cNvSpPr/>
          <p:nvPr/>
        </p:nvSpPr>
        <p:spPr>
          <a:xfrm>
            <a:off x="541240" y="2099186"/>
            <a:ext cx="663512" cy="663512"/>
          </a:xfrm>
          <a:prstGeom prst="ellipse">
            <a:avLst/>
          </a:prstGeom>
          <a:solidFill>
            <a:srgbClr val="B9FDFE"/>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Light" panose="020B0004020202020204" pitchFamily="34" charset="0"/>
                <a:ea typeface="+mn-ea"/>
                <a:cs typeface="+mn-cs"/>
              </a:rPr>
              <a:t>2</a:t>
            </a:r>
          </a:p>
        </p:txBody>
      </p:sp>
      <p:sp>
        <p:nvSpPr>
          <p:cNvPr id="11" name="TextBox 10">
            <a:extLst>
              <a:ext uri="{FF2B5EF4-FFF2-40B4-BE49-F238E27FC236}">
                <a16:creationId xmlns:a16="http://schemas.microsoft.com/office/drawing/2014/main" id="{DD3B90E3-7B3C-6C09-D628-E4EB8806B122}"/>
              </a:ext>
            </a:extLst>
          </p:cNvPr>
          <p:cNvSpPr txBox="1"/>
          <p:nvPr/>
        </p:nvSpPr>
        <p:spPr>
          <a:xfrm>
            <a:off x="1343730" y="2161544"/>
            <a:ext cx="7315200" cy="400110"/>
          </a:xfrm>
          <a:prstGeom prst="rect">
            <a:avLst/>
          </a:prstGeom>
          <a:noFill/>
        </p:spPr>
        <p:txBody>
          <a:bodyPr wrap="square" rtlCol="0">
            <a:spAutoFit/>
          </a:bodyPr>
          <a:lstStyle/>
          <a:p>
            <a:r>
              <a:rPr lang="en-US" sz="2000" kern="0" dirty="0">
                <a:solidFill>
                  <a:prstClr val="black"/>
                </a:solidFill>
                <a:latin typeface="Aptos Light" panose="020B0004020202020204" pitchFamily="34" charset="0"/>
              </a:rPr>
              <a:t>Unmet needs in amyloidosis diagnosis and management</a:t>
            </a:r>
          </a:p>
        </p:txBody>
      </p:sp>
      <p:sp>
        <p:nvSpPr>
          <p:cNvPr id="5" name="Oval 4">
            <a:extLst>
              <a:ext uri="{FF2B5EF4-FFF2-40B4-BE49-F238E27FC236}">
                <a16:creationId xmlns:a16="http://schemas.microsoft.com/office/drawing/2014/main" id="{951C3E1E-6906-CB1F-7346-7595B1142A86}"/>
              </a:ext>
            </a:extLst>
          </p:cNvPr>
          <p:cNvSpPr/>
          <p:nvPr/>
        </p:nvSpPr>
        <p:spPr>
          <a:xfrm>
            <a:off x="541240" y="2822336"/>
            <a:ext cx="663512" cy="663512"/>
          </a:xfrm>
          <a:prstGeom prst="ellipse">
            <a:avLst/>
          </a:prstGeom>
          <a:solidFill>
            <a:srgbClr val="B9FDFE"/>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Light" panose="020B0004020202020204" pitchFamily="34" charset="0"/>
                <a:ea typeface="+mn-ea"/>
                <a:cs typeface="+mn-cs"/>
              </a:rPr>
              <a:t>3</a:t>
            </a:r>
          </a:p>
        </p:txBody>
      </p:sp>
      <p:sp>
        <p:nvSpPr>
          <p:cNvPr id="10" name="TextBox 9">
            <a:extLst>
              <a:ext uri="{FF2B5EF4-FFF2-40B4-BE49-F238E27FC236}">
                <a16:creationId xmlns:a16="http://schemas.microsoft.com/office/drawing/2014/main" id="{2333BC01-FA1D-515C-092D-78D2473EDBE6}"/>
              </a:ext>
            </a:extLst>
          </p:cNvPr>
          <p:cNvSpPr txBox="1"/>
          <p:nvPr/>
        </p:nvSpPr>
        <p:spPr>
          <a:xfrm>
            <a:off x="1343730" y="2952203"/>
            <a:ext cx="10076745" cy="400110"/>
          </a:xfrm>
          <a:prstGeom prst="rect">
            <a:avLst/>
          </a:prstGeom>
          <a:noFill/>
        </p:spPr>
        <p:txBody>
          <a:bodyPr wrap="square" rtlCol="0">
            <a:spAutoFit/>
          </a:bodyPr>
          <a:lstStyle/>
          <a:p>
            <a:r>
              <a:rPr lang="en-US" sz="2000" kern="0" dirty="0">
                <a:solidFill>
                  <a:prstClr val="black"/>
                </a:solidFill>
                <a:latin typeface="Aptos Light" panose="020B0004020202020204" pitchFamily="34" charset="0"/>
              </a:rPr>
              <a:t>The case for change at [Institution Name]: why a specialist amyloidosis MDT is necessary</a:t>
            </a:r>
          </a:p>
        </p:txBody>
      </p:sp>
      <p:sp>
        <p:nvSpPr>
          <p:cNvPr id="6" name="Oval 5">
            <a:extLst>
              <a:ext uri="{FF2B5EF4-FFF2-40B4-BE49-F238E27FC236}">
                <a16:creationId xmlns:a16="http://schemas.microsoft.com/office/drawing/2014/main" id="{7C3BE80E-0705-5A1D-67FD-13B412F34897}"/>
              </a:ext>
            </a:extLst>
          </p:cNvPr>
          <p:cNvSpPr/>
          <p:nvPr/>
        </p:nvSpPr>
        <p:spPr>
          <a:xfrm>
            <a:off x="541240" y="3545486"/>
            <a:ext cx="663512" cy="663512"/>
          </a:xfrm>
          <a:prstGeom prst="ellipse">
            <a:avLst/>
          </a:prstGeom>
          <a:solidFill>
            <a:srgbClr val="B9FDFE"/>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Light" panose="020B0004020202020204" pitchFamily="34" charset="0"/>
                <a:ea typeface="+mn-ea"/>
                <a:cs typeface="+mn-cs"/>
              </a:rPr>
              <a:t>4</a:t>
            </a:r>
          </a:p>
        </p:txBody>
      </p:sp>
      <p:sp>
        <p:nvSpPr>
          <p:cNvPr id="14" name="TextBox 13">
            <a:extLst>
              <a:ext uri="{FF2B5EF4-FFF2-40B4-BE49-F238E27FC236}">
                <a16:creationId xmlns:a16="http://schemas.microsoft.com/office/drawing/2014/main" id="{245CACBE-265F-8A0E-7F29-98736D337DFA}"/>
              </a:ext>
            </a:extLst>
          </p:cNvPr>
          <p:cNvSpPr txBox="1"/>
          <p:nvPr/>
        </p:nvSpPr>
        <p:spPr>
          <a:xfrm>
            <a:off x="1343730" y="3689035"/>
            <a:ext cx="10307030" cy="400110"/>
          </a:xfrm>
          <a:prstGeom prst="rect">
            <a:avLst/>
          </a:prstGeom>
          <a:noFill/>
        </p:spPr>
        <p:txBody>
          <a:bodyPr wrap="square" rtlCol="0">
            <a:spAutoFit/>
          </a:bodyPr>
          <a:lstStyle/>
          <a:p>
            <a:r>
              <a:rPr lang="en-US" sz="2000" kern="0" dirty="0">
                <a:solidFill>
                  <a:prstClr val="black"/>
                </a:solidFill>
                <a:latin typeface="Aptos Light" panose="020B0004020202020204" pitchFamily="34" charset="0"/>
              </a:rPr>
              <a:t>Building an amyloidosis MDT at [Institution Name]: implementation, challenges, and roadmap</a:t>
            </a:r>
          </a:p>
        </p:txBody>
      </p:sp>
      <p:sp>
        <p:nvSpPr>
          <p:cNvPr id="7" name="Oval 6">
            <a:extLst>
              <a:ext uri="{FF2B5EF4-FFF2-40B4-BE49-F238E27FC236}">
                <a16:creationId xmlns:a16="http://schemas.microsoft.com/office/drawing/2014/main" id="{7E2F2101-5066-9EC2-E34D-3EDAC8E5CE7C}"/>
              </a:ext>
            </a:extLst>
          </p:cNvPr>
          <p:cNvSpPr/>
          <p:nvPr/>
        </p:nvSpPr>
        <p:spPr>
          <a:xfrm>
            <a:off x="541240" y="4291118"/>
            <a:ext cx="663512" cy="663512"/>
          </a:xfrm>
          <a:prstGeom prst="ellipse">
            <a:avLst/>
          </a:prstGeom>
          <a:solidFill>
            <a:srgbClr val="B9FDFE"/>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Light" panose="020B0004020202020204" pitchFamily="34" charset="0"/>
                <a:ea typeface="+mn-ea"/>
                <a:cs typeface="+mn-cs"/>
              </a:rPr>
              <a:t>5</a:t>
            </a:r>
          </a:p>
        </p:txBody>
      </p:sp>
      <p:sp>
        <p:nvSpPr>
          <p:cNvPr id="9" name="TextBox 8">
            <a:extLst>
              <a:ext uri="{FF2B5EF4-FFF2-40B4-BE49-F238E27FC236}">
                <a16:creationId xmlns:a16="http://schemas.microsoft.com/office/drawing/2014/main" id="{10FAB65F-A1AA-C1A9-4B2D-AB6AF3EB1B8D}"/>
              </a:ext>
            </a:extLst>
          </p:cNvPr>
          <p:cNvSpPr txBox="1"/>
          <p:nvPr/>
        </p:nvSpPr>
        <p:spPr>
          <a:xfrm>
            <a:off x="1343730" y="4422819"/>
            <a:ext cx="7315200" cy="400110"/>
          </a:xfrm>
          <a:prstGeom prst="rect">
            <a:avLst/>
          </a:prstGeom>
          <a:noFill/>
        </p:spPr>
        <p:txBody>
          <a:bodyPr wrap="square" rtlCol="0">
            <a:spAutoFit/>
          </a:bodyPr>
          <a:lstStyle/>
          <a:p>
            <a:r>
              <a:rPr lang="en-US" sz="2000" kern="0" dirty="0">
                <a:solidFill>
                  <a:prstClr val="black"/>
                </a:solidFill>
                <a:latin typeface="Aptos Light" panose="020B0004020202020204" pitchFamily="34" charset="0"/>
              </a:rPr>
              <a:t>Relevant case studies</a:t>
            </a:r>
          </a:p>
        </p:txBody>
      </p:sp>
      <p:sp>
        <p:nvSpPr>
          <p:cNvPr id="13" name="Oval 12">
            <a:extLst>
              <a:ext uri="{FF2B5EF4-FFF2-40B4-BE49-F238E27FC236}">
                <a16:creationId xmlns:a16="http://schemas.microsoft.com/office/drawing/2014/main" id="{BEA501B3-C6A9-6AE0-0077-FC7E357B1922}"/>
              </a:ext>
            </a:extLst>
          </p:cNvPr>
          <p:cNvSpPr/>
          <p:nvPr/>
        </p:nvSpPr>
        <p:spPr>
          <a:xfrm>
            <a:off x="541240" y="5036750"/>
            <a:ext cx="663512" cy="663512"/>
          </a:xfrm>
          <a:prstGeom prst="ellipse">
            <a:avLst/>
          </a:prstGeom>
          <a:solidFill>
            <a:srgbClr val="B9FDFE"/>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Light" panose="020B0004020202020204" pitchFamily="34" charset="0"/>
                <a:ea typeface="+mn-ea"/>
                <a:cs typeface="+mn-cs"/>
              </a:rPr>
              <a:t>6</a:t>
            </a:r>
          </a:p>
        </p:txBody>
      </p:sp>
      <p:sp>
        <p:nvSpPr>
          <p:cNvPr id="8" name="TextBox 7">
            <a:extLst>
              <a:ext uri="{FF2B5EF4-FFF2-40B4-BE49-F238E27FC236}">
                <a16:creationId xmlns:a16="http://schemas.microsoft.com/office/drawing/2014/main" id="{BE7B9F56-2372-D6E9-65C4-17F796D8AAF1}"/>
              </a:ext>
            </a:extLst>
          </p:cNvPr>
          <p:cNvSpPr txBox="1"/>
          <p:nvPr/>
        </p:nvSpPr>
        <p:spPr>
          <a:xfrm>
            <a:off x="1343730" y="5182659"/>
            <a:ext cx="7315200" cy="400110"/>
          </a:xfrm>
          <a:prstGeom prst="rect">
            <a:avLst/>
          </a:prstGeom>
          <a:noFill/>
        </p:spPr>
        <p:txBody>
          <a:bodyPr wrap="square" rtlCol="0">
            <a:spAutoFit/>
          </a:bodyPr>
          <a:lstStyle/>
          <a:p>
            <a:r>
              <a:rPr lang="en-US" sz="2000" kern="0" dirty="0">
                <a:solidFill>
                  <a:prstClr val="black"/>
                </a:solidFill>
                <a:latin typeface="Aptos Light" panose="020B0004020202020204" pitchFamily="34" charset="0"/>
              </a:rPr>
              <a:t>Call to action</a:t>
            </a:r>
          </a:p>
        </p:txBody>
      </p:sp>
    </p:spTree>
    <p:extLst>
      <p:ext uri="{BB962C8B-B14F-4D97-AF65-F5344CB8AC3E}">
        <p14:creationId xmlns:p14="http://schemas.microsoft.com/office/powerpoint/2010/main" val="37225065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E8503-7F5B-029C-B911-882BA1086F8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B18DD75-8404-BD4B-AB8A-DAC6A855CD56}"/>
              </a:ext>
            </a:extLst>
          </p:cNvPr>
          <p:cNvSpPr txBox="1"/>
          <p:nvPr/>
        </p:nvSpPr>
        <p:spPr>
          <a:xfrm>
            <a:off x="2880062" y="217491"/>
            <a:ext cx="4648200" cy="584775"/>
          </a:xfrm>
          <a:prstGeom prst="rect">
            <a:avLst/>
          </a:prstGeom>
          <a:noFill/>
        </p:spPr>
        <p:txBody>
          <a:bodyPr wrap="square" rtlCol="0">
            <a:spAutoFit/>
          </a:bodyPr>
          <a:lstStyle/>
          <a:p>
            <a:r>
              <a:rPr lang="en-US" sz="3200" kern="0" dirty="0">
                <a:solidFill>
                  <a:prstClr val="black"/>
                </a:solidFill>
                <a:latin typeface="Aptos Light" panose="020B0004020202020204" pitchFamily="34" charset="0"/>
              </a:rPr>
              <a:t>Objectives</a:t>
            </a:r>
            <a:r>
              <a:rPr lang="en-US" sz="3200" b="1" kern="0" dirty="0">
                <a:solidFill>
                  <a:prstClr val="black"/>
                </a:solidFill>
                <a:latin typeface="Aptos Light" panose="020B0004020202020204" pitchFamily="34" charset="0"/>
              </a:rPr>
              <a:t> </a:t>
            </a:r>
          </a:p>
        </p:txBody>
      </p:sp>
      <p:sp>
        <p:nvSpPr>
          <p:cNvPr id="2" name="Rectangle 1">
            <a:extLst>
              <a:ext uri="{FF2B5EF4-FFF2-40B4-BE49-F238E27FC236}">
                <a16:creationId xmlns:a16="http://schemas.microsoft.com/office/drawing/2014/main" id="{001E873C-8F03-5652-72D5-8A3AB8EFE66A}"/>
              </a:ext>
            </a:extLst>
          </p:cNvPr>
          <p:cNvSpPr/>
          <p:nvPr/>
        </p:nvSpPr>
        <p:spPr>
          <a:xfrm>
            <a:off x="958849" y="1365250"/>
            <a:ext cx="10554173" cy="990600"/>
          </a:xfrm>
          <a:prstGeom prst="rect">
            <a:avLst/>
          </a:prstGeom>
          <a:solidFill>
            <a:sysClr val="window" lastClr="FFFFFF">
              <a:lumMod val="95000"/>
            </a:sysClr>
          </a:solidFill>
          <a:ln w="25400" cap="flat" cmpd="sng" algn="ctr">
            <a:noFill/>
            <a:prstDash val="solid"/>
          </a:ln>
          <a:effectLst/>
        </p:spPr>
        <p:txBody>
          <a:bodyPr rtlCol="0" anchor="ctr"/>
          <a:lstStyle/>
          <a:p>
            <a:pPr marL="72000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Aptos Light" panose="020B0004020202020204" pitchFamily="34" charset="0"/>
                <a:ea typeface="+mn-ea"/>
                <a:cs typeface="+mn-cs"/>
              </a:rPr>
              <a:t>Present the case for change in amyloidosis diagnosis and management in [Region/Hospital]</a:t>
            </a:r>
          </a:p>
        </p:txBody>
      </p:sp>
      <p:sp>
        <p:nvSpPr>
          <p:cNvPr id="5" name="Rectangle 4">
            <a:extLst>
              <a:ext uri="{FF2B5EF4-FFF2-40B4-BE49-F238E27FC236}">
                <a16:creationId xmlns:a16="http://schemas.microsoft.com/office/drawing/2014/main" id="{9B04CA2E-2FAF-B263-DD16-BD4AD04FF337}"/>
              </a:ext>
            </a:extLst>
          </p:cNvPr>
          <p:cNvSpPr/>
          <p:nvPr/>
        </p:nvSpPr>
        <p:spPr>
          <a:xfrm>
            <a:off x="980601" y="2584450"/>
            <a:ext cx="10554173" cy="990600"/>
          </a:xfrm>
          <a:prstGeom prst="rect">
            <a:avLst/>
          </a:prstGeom>
          <a:solidFill>
            <a:sysClr val="window" lastClr="FFFFFF">
              <a:lumMod val="95000"/>
            </a:sysClr>
          </a:solidFill>
          <a:ln w="25400" cap="flat" cmpd="sng" algn="ctr">
            <a:noFill/>
            <a:prstDash val="solid"/>
          </a:ln>
          <a:effectLst/>
        </p:spPr>
        <p:txBody>
          <a:bodyPr rtlCol="0" anchor="ctr"/>
          <a:lstStyle/>
          <a:p>
            <a:pPr marL="72000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Aptos Light" panose="020B0004020202020204" pitchFamily="34" charset="0"/>
                <a:ea typeface="+mn-ea"/>
                <a:cs typeface="+mn-cs"/>
              </a:rPr>
              <a:t>Demonstrate the clinical, operational, and strategic need for a multidisciplinary amyloidosis service within [Hospital/Trust/Network]</a:t>
            </a:r>
          </a:p>
        </p:txBody>
      </p:sp>
      <p:sp>
        <p:nvSpPr>
          <p:cNvPr id="7" name="Rectangle 6">
            <a:extLst>
              <a:ext uri="{FF2B5EF4-FFF2-40B4-BE49-F238E27FC236}">
                <a16:creationId xmlns:a16="http://schemas.microsoft.com/office/drawing/2014/main" id="{19B547FF-76FD-BD53-E9E1-3952422B7530}"/>
              </a:ext>
            </a:extLst>
          </p:cNvPr>
          <p:cNvSpPr/>
          <p:nvPr/>
        </p:nvSpPr>
        <p:spPr>
          <a:xfrm>
            <a:off x="1002354" y="3803650"/>
            <a:ext cx="10510668" cy="990600"/>
          </a:xfrm>
          <a:prstGeom prst="rect">
            <a:avLst/>
          </a:prstGeom>
          <a:solidFill>
            <a:sysClr val="window" lastClr="FFFFFF">
              <a:lumMod val="95000"/>
            </a:sysClr>
          </a:solidFill>
          <a:ln w="25400" cap="flat" cmpd="sng" algn="ctr">
            <a:noFill/>
            <a:prstDash val="solid"/>
          </a:ln>
          <a:effectLst/>
        </p:spPr>
        <p:txBody>
          <a:bodyPr rtlCol="0" anchor="ctr"/>
          <a:lstStyle/>
          <a:p>
            <a:pPr marL="72000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Aptos Light" panose="020B0004020202020204" pitchFamily="34" charset="0"/>
                <a:ea typeface="+mn-ea"/>
                <a:cs typeface="+mn-cs"/>
              </a:rPr>
              <a:t>Outline a locally adapted model for delivering coordinated amyloidosis care, including [resource/infrastructure] requirements needed to establish this service</a:t>
            </a:r>
          </a:p>
        </p:txBody>
      </p:sp>
      <p:sp>
        <p:nvSpPr>
          <p:cNvPr id="9" name="Rectangle 8">
            <a:extLst>
              <a:ext uri="{FF2B5EF4-FFF2-40B4-BE49-F238E27FC236}">
                <a16:creationId xmlns:a16="http://schemas.microsoft.com/office/drawing/2014/main" id="{D5AAE382-981C-10B7-8A42-681C6D4086E0}"/>
              </a:ext>
            </a:extLst>
          </p:cNvPr>
          <p:cNvSpPr/>
          <p:nvPr/>
        </p:nvSpPr>
        <p:spPr>
          <a:xfrm>
            <a:off x="1024106" y="5022850"/>
            <a:ext cx="10488916" cy="990600"/>
          </a:xfrm>
          <a:prstGeom prst="rect">
            <a:avLst/>
          </a:prstGeom>
          <a:solidFill>
            <a:sysClr val="window" lastClr="FFFFFF">
              <a:lumMod val="95000"/>
            </a:sysClr>
          </a:solidFill>
          <a:ln w="25400" cap="flat" cmpd="sng" algn="ctr">
            <a:noFill/>
            <a:prstDash val="solid"/>
          </a:ln>
          <a:effectLst/>
        </p:spPr>
        <p:txBody>
          <a:bodyPr rtlCol="0" anchor="ctr"/>
          <a:lstStyle/>
          <a:p>
            <a:pPr marL="72000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Aptos Light" panose="020B0004020202020204" pitchFamily="34" charset="0"/>
                <a:ea typeface="+mn-ea"/>
                <a:cs typeface="+mn-cs"/>
              </a:rPr>
              <a:t>Seek [approval/funding/endorsement/agreement to progress] from [Hospital Stakeholder Group]</a:t>
            </a:r>
          </a:p>
        </p:txBody>
      </p:sp>
      <p:sp>
        <p:nvSpPr>
          <p:cNvPr id="4" name="Oval 3">
            <a:extLst>
              <a:ext uri="{FF2B5EF4-FFF2-40B4-BE49-F238E27FC236}">
                <a16:creationId xmlns:a16="http://schemas.microsoft.com/office/drawing/2014/main" id="{D679ED8B-9078-C6A2-1D48-038956F8110A}"/>
              </a:ext>
              <a:ext uri="{C183D7F6-B498-43B3-948B-1728B52AA6E4}">
                <adec:decorative xmlns:adec="http://schemas.microsoft.com/office/drawing/2017/decorative" val="1"/>
              </a:ext>
            </a:extLst>
          </p:cNvPr>
          <p:cNvSpPr/>
          <p:nvPr/>
        </p:nvSpPr>
        <p:spPr>
          <a:xfrm>
            <a:off x="463550" y="1365250"/>
            <a:ext cx="990600" cy="990600"/>
          </a:xfrm>
          <a:prstGeom prst="ellipse">
            <a:avLst/>
          </a:prstGeom>
          <a:solidFill>
            <a:srgbClr val="B9FDFE"/>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prstClr val="black"/>
                </a:solidFill>
                <a:effectLst/>
                <a:uLnTx/>
                <a:uFillTx/>
                <a:latin typeface="Aptos Light" panose="020B0004020202020204" pitchFamily="34" charset="0"/>
                <a:ea typeface="+mn-ea"/>
                <a:cs typeface="+mn-cs"/>
              </a:rPr>
              <a:t>1</a:t>
            </a:r>
          </a:p>
        </p:txBody>
      </p:sp>
      <p:sp>
        <p:nvSpPr>
          <p:cNvPr id="6" name="Oval 5">
            <a:extLst>
              <a:ext uri="{FF2B5EF4-FFF2-40B4-BE49-F238E27FC236}">
                <a16:creationId xmlns:a16="http://schemas.microsoft.com/office/drawing/2014/main" id="{9F933FF1-248B-356F-4658-05E60F91BC20}"/>
              </a:ext>
              <a:ext uri="{C183D7F6-B498-43B3-948B-1728B52AA6E4}">
                <adec:decorative xmlns:adec="http://schemas.microsoft.com/office/drawing/2017/decorative" val="1"/>
              </a:ext>
            </a:extLst>
          </p:cNvPr>
          <p:cNvSpPr/>
          <p:nvPr/>
        </p:nvSpPr>
        <p:spPr>
          <a:xfrm>
            <a:off x="485302" y="2584450"/>
            <a:ext cx="990600" cy="990600"/>
          </a:xfrm>
          <a:prstGeom prst="ellipse">
            <a:avLst/>
          </a:prstGeom>
          <a:solidFill>
            <a:srgbClr val="B9FDFE"/>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prstClr val="black"/>
                </a:solidFill>
                <a:effectLst/>
                <a:uLnTx/>
                <a:uFillTx/>
                <a:latin typeface="Aptos Light" panose="020B0004020202020204" pitchFamily="34" charset="0"/>
                <a:ea typeface="+mn-ea"/>
                <a:cs typeface="+mn-cs"/>
              </a:rPr>
              <a:t>2</a:t>
            </a:r>
          </a:p>
        </p:txBody>
      </p:sp>
      <p:sp>
        <p:nvSpPr>
          <p:cNvPr id="8" name="Oval 7">
            <a:extLst>
              <a:ext uri="{FF2B5EF4-FFF2-40B4-BE49-F238E27FC236}">
                <a16:creationId xmlns:a16="http://schemas.microsoft.com/office/drawing/2014/main" id="{FFA6E3EC-2860-0548-C36D-587A0F2CA6D1}"/>
              </a:ext>
              <a:ext uri="{C183D7F6-B498-43B3-948B-1728B52AA6E4}">
                <adec:decorative xmlns:adec="http://schemas.microsoft.com/office/drawing/2017/decorative" val="1"/>
              </a:ext>
            </a:extLst>
          </p:cNvPr>
          <p:cNvSpPr/>
          <p:nvPr/>
        </p:nvSpPr>
        <p:spPr>
          <a:xfrm>
            <a:off x="507054" y="3803650"/>
            <a:ext cx="990600" cy="990600"/>
          </a:xfrm>
          <a:prstGeom prst="ellipse">
            <a:avLst/>
          </a:prstGeom>
          <a:solidFill>
            <a:srgbClr val="B9FDFE"/>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prstClr val="black"/>
                </a:solidFill>
                <a:effectLst/>
                <a:uLnTx/>
                <a:uFillTx/>
                <a:latin typeface="Aptos Light" panose="020B0004020202020204" pitchFamily="34" charset="0"/>
                <a:ea typeface="+mn-ea"/>
                <a:cs typeface="+mn-cs"/>
              </a:rPr>
              <a:t>3</a:t>
            </a:r>
          </a:p>
        </p:txBody>
      </p:sp>
      <p:sp>
        <p:nvSpPr>
          <p:cNvPr id="10" name="Oval 9">
            <a:extLst>
              <a:ext uri="{FF2B5EF4-FFF2-40B4-BE49-F238E27FC236}">
                <a16:creationId xmlns:a16="http://schemas.microsoft.com/office/drawing/2014/main" id="{1F5A5F2A-E602-243C-E0B0-A25D4F044EDF}"/>
              </a:ext>
              <a:ext uri="{C183D7F6-B498-43B3-948B-1728B52AA6E4}">
                <adec:decorative xmlns:adec="http://schemas.microsoft.com/office/drawing/2017/decorative" val="1"/>
              </a:ext>
            </a:extLst>
          </p:cNvPr>
          <p:cNvSpPr/>
          <p:nvPr/>
        </p:nvSpPr>
        <p:spPr>
          <a:xfrm>
            <a:off x="528806" y="5022850"/>
            <a:ext cx="990600" cy="990600"/>
          </a:xfrm>
          <a:prstGeom prst="ellipse">
            <a:avLst/>
          </a:prstGeom>
          <a:solidFill>
            <a:srgbClr val="B9FDFE"/>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0" i="0" u="none" strike="noStrike" kern="0" cap="none" spc="0" normalizeH="0" baseline="0" noProof="0" dirty="0">
                <a:ln>
                  <a:noFill/>
                </a:ln>
                <a:solidFill>
                  <a:prstClr val="black"/>
                </a:solidFill>
                <a:effectLst/>
                <a:uLnTx/>
                <a:uFillTx/>
                <a:latin typeface="Aptos Light" panose="020B0004020202020204" pitchFamily="34" charset="0"/>
                <a:ea typeface="+mn-ea"/>
                <a:cs typeface="+mn-cs"/>
              </a:rPr>
              <a:t>4</a:t>
            </a:r>
          </a:p>
        </p:txBody>
      </p:sp>
    </p:spTree>
    <p:extLst>
      <p:ext uri="{BB962C8B-B14F-4D97-AF65-F5344CB8AC3E}">
        <p14:creationId xmlns:p14="http://schemas.microsoft.com/office/powerpoint/2010/main" val="8115280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stretch>
            <a:fillRect l="-3000" r="-3000"/>
          </a:stretch>
        </a:blipFill>
        <a:effectLst/>
      </p:bgPr>
    </p:bg>
    <p:spTree>
      <p:nvGrpSpPr>
        <p:cNvPr id="1" name="">
          <a:extLst>
            <a:ext uri="{FF2B5EF4-FFF2-40B4-BE49-F238E27FC236}">
              <a16:creationId xmlns:a16="http://schemas.microsoft.com/office/drawing/2014/main" id="{79E07885-8012-CD48-2B51-3D22873DBA4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3897522-01BB-77D4-42E9-5106FB7A7F53}"/>
              </a:ext>
            </a:extLst>
          </p:cNvPr>
          <p:cNvSpPr/>
          <p:nvPr/>
        </p:nvSpPr>
        <p:spPr>
          <a:xfrm>
            <a:off x="0" y="2837319"/>
            <a:ext cx="10503301" cy="1679510"/>
          </a:xfrm>
          <a:prstGeom prst="rect">
            <a:avLst/>
          </a:prstGeom>
          <a:solidFill>
            <a:srgbClr val="B9FDFE">
              <a:alpha val="71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541026" lvl="4" defTabSz="916137"/>
            <a:r>
              <a:rPr lang="en-US" sz="4408" kern="0" dirty="0">
                <a:solidFill>
                  <a:prstClr val="black"/>
                </a:solidFill>
                <a:latin typeface="Aptos Light" panose="020B0004020202020204" pitchFamily="34" charset="0"/>
              </a:rPr>
              <a:t>The case for specialized MDTs: gaps and unmet needs in amyloidosis </a:t>
            </a:r>
          </a:p>
        </p:txBody>
      </p:sp>
    </p:spTree>
    <p:extLst>
      <p:ext uri="{BB962C8B-B14F-4D97-AF65-F5344CB8AC3E}">
        <p14:creationId xmlns:p14="http://schemas.microsoft.com/office/powerpoint/2010/main" val="346742581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2">
      <a:majorFont>
        <a:latin typeface="Aptos Light"/>
        <a:ea typeface=""/>
        <a:cs typeface=""/>
      </a:majorFont>
      <a:minorFont>
        <a:latin typeface="Apto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Aptos Light"/>
        <a:ea typeface=""/>
        <a:cs typeface=""/>
      </a:majorFont>
      <a:minorFont>
        <a:latin typeface="Apto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Aptos Light"/>
      <a:ea typeface=""/>
      <a:cs typeface=""/>
    </a:majorFont>
    <a:minorFont>
      <a:latin typeface="Apto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Aptos Light"/>
      <a:ea typeface=""/>
      <a:cs typeface=""/>
    </a:majorFont>
    <a:minorFont>
      <a:latin typeface="Apto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170</TotalTime>
  <Words>8162</Words>
  <Application>Microsoft Office PowerPoint</Application>
  <PresentationFormat>Widescreen</PresentationFormat>
  <Paragraphs>766</Paragraphs>
  <Slides>36</Slides>
  <Notes>28</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36</vt:i4>
      </vt:variant>
    </vt:vector>
  </HeadingPairs>
  <TitlesOfParts>
    <vt:vector size="47" baseType="lpstr">
      <vt:lpstr>MS PGothic</vt:lpstr>
      <vt:lpstr>Aptos</vt:lpstr>
      <vt:lpstr>Aptos Light</vt:lpstr>
      <vt:lpstr>Arial</vt:lpstr>
      <vt:lpstr>Calibri</vt:lpstr>
      <vt:lpstr>Segoe UI</vt:lpstr>
      <vt:lpstr>Wingdings</vt:lpstr>
      <vt:lpstr>Office Theme</vt:lpstr>
      <vt:lpstr>2_Office Theme</vt:lpstr>
      <vt:lpstr>Custom Design</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Willey</dc:creator>
  <cp:lastModifiedBy>Leah Bundy</cp:lastModifiedBy>
  <cp:revision>10</cp:revision>
  <dcterms:created xsi:type="dcterms:W3CDTF">2023-12-14T10:42:19Z</dcterms:created>
  <dcterms:modified xsi:type="dcterms:W3CDTF">2026-06-05T13:52:45Z</dcterms:modified>
</cp:coreProperties>
</file>